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8"/>
  </p:notesMasterIdLst>
  <p:sldIdLst>
    <p:sldId id="256" r:id="rId5"/>
    <p:sldId id="616" r:id="rId6"/>
    <p:sldId id="264" r:id="rId7"/>
    <p:sldId id="800" r:id="rId8"/>
    <p:sldId id="801" r:id="rId9"/>
    <p:sldId id="803" r:id="rId10"/>
    <p:sldId id="804" r:id="rId11"/>
    <p:sldId id="805" r:id="rId12"/>
    <p:sldId id="799" r:id="rId13"/>
    <p:sldId id="806" r:id="rId14"/>
    <p:sldId id="639" r:id="rId15"/>
    <p:sldId id="711" r:id="rId16"/>
    <p:sldId id="708" r:id="rId17"/>
    <p:sldId id="810" r:id="rId18"/>
    <p:sldId id="807" r:id="rId19"/>
    <p:sldId id="796" r:id="rId20"/>
    <p:sldId id="808" r:id="rId21"/>
    <p:sldId id="809" r:id="rId22"/>
    <p:sldId id="640" r:id="rId23"/>
    <p:sldId id="707" r:id="rId24"/>
    <p:sldId id="674" r:id="rId25"/>
    <p:sldId id="790" r:id="rId26"/>
    <p:sldId id="709" r:id="rId27"/>
    <p:sldId id="793" r:id="rId28"/>
    <p:sldId id="721" r:id="rId29"/>
    <p:sldId id="723" r:id="rId30"/>
    <p:sldId id="724" r:id="rId31"/>
    <p:sldId id="797" r:id="rId32"/>
    <p:sldId id="712" r:id="rId33"/>
    <p:sldId id="713" r:id="rId34"/>
    <p:sldId id="714" r:id="rId35"/>
    <p:sldId id="715" r:id="rId36"/>
    <p:sldId id="277" r:id="rId37"/>
    <p:sldId id="722" r:id="rId38"/>
    <p:sldId id="814" r:id="rId39"/>
    <p:sldId id="750" r:id="rId40"/>
    <p:sldId id="788" r:id="rId41"/>
    <p:sldId id="813" r:id="rId42"/>
    <p:sldId id="812" r:id="rId43"/>
    <p:sldId id="791" r:id="rId44"/>
    <p:sldId id="792" r:id="rId45"/>
    <p:sldId id="815" r:id="rId46"/>
    <p:sldId id="816" r:id="rId47"/>
    <p:sldId id="817" r:id="rId48"/>
    <p:sldId id="818" r:id="rId49"/>
    <p:sldId id="819" r:id="rId50"/>
    <p:sldId id="820" r:id="rId51"/>
    <p:sldId id="821" r:id="rId52"/>
    <p:sldId id="822" r:id="rId53"/>
    <p:sldId id="823" r:id="rId54"/>
    <p:sldId id="824" r:id="rId55"/>
    <p:sldId id="825" r:id="rId56"/>
    <p:sldId id="826" r:id="rId57"/>
    <p:sldId id="827" r:id="rId58"/>
    <p:sldId id="828" r:id="rId59"/>
    <p:sldId id="829" r:id="rId60"/>
    <p:sldId id="830" r:id="rId61"/>
    <p:sldId id="831" r:id="rId62"/>
    <p:sldId id="832" r:id="rId63"/>
    <p:sldId id="833" r:id="rId64"/>
    <p:sldId id="834" r:id="rId65"/>
    <p:sldId id="811" r:id="rId66"/>
    <p:sldId id="262" r:id="rId67"/>
  </p:sldIdLst>
  <p:sldSz cx="12192000" cy="6858000"/>
  <p:notesSz cx="6858000" cy="9144000"/>
  <p:embeddedFontLst>
    <p:embeddedFont>
      <p:font typeface="Verdana" panose="020B0604030504040204" pitchFamily="34" charset="0"/>
      <p:regular r:id="rId69"/>
      <p:bold r:id="rId70"/>
      <p:italic r:id="rId71"/>
      <p:boldItalic r:id="rId72"/>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CAF"/>
    <a:srgbClr val="003366"/>
    <a:srgbClr val="012269"/>
    <a:srgbClr val="FFFF75"/>
    <a:srgbClr val="FFFF66"/>
    <a:srgbClr val="4990F9"/>
    <a:srgbClr val="000000"/>
    <a:srgbClr val="35353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C112C-6819-4A07-B637-E35D06D0E5DA}"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F618A6F0-E6F1-467D-960C-47296F094DB8}">
      <dgm:prSet/>
      <dgm:spPr/>
      <dgm:t>
        <a:bodyPr/>
        <a:lstStyle/>
        <a:p>
          <a:r>
            <a:rPr lang="lv-LV"/>
            <a:t>iesniegums</a:t>
          </a:r>
          <a:endParaRPr lang="en-US"/>
        </a:p>
      </dgm:t>
    </dgm:pt>
    <dgm:pt modelId="{85A70785-6A79-4BDA-A411-51FF5CB5394E}" type="parTrans" cxnId="{DA639AEA-D716-4BCC-9462-5D5EF7C95AAA}">
      <dgm:prSet/>
      <dgm:spPr/>
      <dgm:t>
        <a:bodyPr/>
        <a:lstStyle/>
        <a:p>
          <a:endParaRPr lang="en-US"/>
        </a:p>
      </dgm:t>
    </dgm:pt>
    <dgm:pt modelId="{BC5D12F2-405D-44CC-B162-E62F0D4EBAA6}" type="sibTrans" cxnId="{DA639AEA-D716-4BCC-9462-5D5EF7C95AAA}">
      <dgm:prSet/>
      <dgm:spPr/>
      <dgm:t>
        <a:bodyPr/>
        <a:lstStyle/>
        <a:p>
          <a:endParaRPr lang="en-US"/>
        </a:p>
      </dgm:t>
    </dgm:pt>
    <dgm:pt modelId="{109BD138-A13A-4EAE-AD46-DC1CD4E30759}">
      <dgm:prSet/>
      <dgm:spPr/>
      <dgm:t>
        <a:bodyPr/>
        <a:lstStyle/>
        <a:p>
          <a:r>
            <a:rPr lang="lv-LV"/>
            <a:t>p</a:t>
          </a:r>
          <a:r>
            <a:rPr lang="lv-LV" i="0"/>
            <a:t>iecu darba dienu laikā</a:t>
          </a:r>
          <a:endParaRPr lang="en-US"/>
        </a:p>
      </dgm:t>
    </dgm:pt>
    <dgm:pt modelId="{D52C4E7A-0A29-4F73-B9B8-BA7AA162DCAB}" type="parTrans" cxnId="{15EE65DD-EBA9-43B8-9E98-6F0E310C2B8A}">
      <dgm:prSet/>
      <dgm:spPr/>
      <dgm:t>
        <a:bodyPr/>
        <a:lstStyle/>
        <a:p>
          <a:endParaRPr lang="en-US"/>
        </a:p>
      </dgm:t>
    </dgm:pt>
    <dgm:pt modelId="{D10E37F5-2B42-4D78-8951-46524A42105B}" type="sibTrans" cxnId="{15EE65DD-EBA9-43B8-9E98-6F0E310C2B8A}">
      <dgm:prSet/>
      <dgm:spPr/>
      <dgm:t>
        <a:bodyPr/>
        <a:lstStyle/>
        <a:p>
          <a:endParaRPr lang="en-US"/>
        </a:p>
      </dgm:t>
    </dgm:pt>
    <dgm:pt modelId="{B4BD4B97-0DBD-427C-9E07-408EB19E6907}">
      <dgm:prSet/>
      <dgm:spPr/>
      <dgm:t>
        <a:bodyPr/>
        <a:lstStyle/>
        <a:p>
          <a:r>
            <a:rPr lang="lv-LV"/>
            <a:t>ja pieprasīta papildu informācija, piecu darba dienu laikā no informācijas saņemšanas</a:t>
          </a:r>
          <a:endParaRPr lang="en-US"/>
        </a:p>
      </dgm:t>
    </dgm:pt>
    <dgm:pt modelId="{B5FFB81F-7A4D-4D6C-8446-E04C1BAC4678}" type="parTrans" cxnId="{533DB802-2BE8-4444-8252-D9A9ACFDF110}">
      <dgm:prSet/>
      <dgm:spPr/>
      <dgm:t>
        <a:bodyPr/>
        <a:lstStyle/>
        <a:p>
          <a:endParaRPr lang="en-US"/>
        </a:p>
      </dgm:t>
    </dgm:pt>
    <dgm:pt modelId="{B5F58C4F-7D5F-4200-A1F0-ACE3774F5DA8}" type="sibTrans" cxnId="{533DB802-2BE8-4444-8252-D9A9ACFDF110}">
      <dgm:prSet/>
      <dgm:spPr/>
      <dgm:t>
        <a:bodyPr/>
        <a:lstStyle/>
        <a:p>
          <a:endParaRPr lang="en-US"/>
        </a:p>
      </dgm:t>
    </dgm:pt>
    <dgm:pt modelId="{E16815C3-CCAE-4A09-ACE1-E1590376B293}" type="pres">
      <dgm:prSet presAssocID="{9CBC112C-6819-4A07-B637-E35D06D0E5DA}" presName="Name0" presStyleCnt="0">
        <dgm:presLayoutVars>
          <dgm:dir/>
          <dgm:resizeHandles val="exact"/>
        </dgm:presLayoutVars>
      </dgm:prSet>
      <dgm:spPr/>
    </dgm:pt>
    <dgm:pt modelId="{904D6205-EE2D-4FA6-9F56-9EF702D96BCE}" type="pres">
      <dgm:prSet presAssocID="{F618A6F0-E6F1-467D-960C-47296F094DB8}" presName="parTxOnly" presStyleLbl="node1" presStyleIdx="0" presStyleCnt="3">
        <dgm:presLayoutVars>
          <dgm:bulletEnabled val="1"/>
        </dgm:presLayoutVars>
      </dgm:prSet>
      <dgm:spPr/>
    </dgm:pt>
    <dgm:pt modelId="{0B07F935-8FC2-4335-AC5D-366DD54090D1}" type="pres">
      <dgm:prSet presAssocID="{BC5D12F2-405D-44CC-B162-E62F0D4EBAA6}" presName="parSpace" presStyleCnt="0"/>
      <dgm:spPr/>
    </dgm:pt>
    <dgm:pt modelId="{8B193411-D91A-499D-A77B-988F6480B42B}" type="pres">
      <dgm:prSet presAssocID="{109BD138-A13A-4EAE-AD46-DC1CD4E30759}" presName="parTxOnly" presStyleLbl="node1" presStyleIdx="1" presStyleCnt="3">
        <dgm:presLayoutVars>
          <dgm:bulletEnabled val="1"/>
        </dgm:presLayoutVars>
      </dgm:prSet>
      <dgm:spPr/>
    </dgm:pt>
    <dgm:pt modelId="{BFC1C95A-F47D-4292-BBBB-8201DB239763}" type="pres">
      <dgm:prSet presAssocID="{D10E37F5-2B42-4D78-8951-46524A42105B}" presName="parSpace" presStyleCnt="0"/>
      <dgm:spPr/>
    </dgm:pt>
    <dgm:pt modelId="{1382679C-15C0-497E-96AA-717FC827FAE2}" type="pres">
      <dgm:prSet presAssocID="{B4BD4B97-0DBD-427C-9E07-408EB19E6907}" presName="parTxOnly" presStyleLbl="node1" presStyleIdx="2" presStyleCnt="3">
        <dgm:presLayoutVars>
          <dgm:bulletEnabled val="1"/>
        </dgm:presLayoutVars>
      </dgm:prSet>
      <dgm:spPr/>
    </dgm:pt>
  </dgm:ptLst>
  <dgm:cxnLst>
    <dgm:cxn modelId="{533DB802-2BE8-4444-8252-D9A9ACFDF110}" srcId="{9CBC112C-6819-4A07-B637-E35D06D0E5DA}" destId="{B4BD4B97-0DBD-427C-9E07-408EB19E6907}" srcOrd="2" destOrd="0" parTransId="{B5FFB81F-7A4D-4D6C-8446-E04C1BAC4678}" sibTransId="{B5F58C4F-7D5F-4200-A1F0-ACE3774F5DA8}"/>
    <dgm:cxn modelId="{87F4D5A1-A306-4D87-8191-25DFC1D65FD3}" type="presOf" srcId="{F618A6F0-E6F1-467D-960C-47296F094DB8}" destId="{904D6205-EE2D-4FA6-9F56-9EF702D96BCE}" srcOrd="0" destOrd="0" presId="urn:microsoft.com/office/officeart/2005/8/layout/hChevron3"/>
    <dgm:cxn modelId="{E3192CA4-F3CD-4B5A-A255-0CAF4AEC584C}" type="presOf" srcId="{B4BD4B97-0DBD-427C-9E07-408EB19E6907}" destId="{1382679C-15C0-497E-96AA-717FC827FAE2}" srcOrd="0" destOrd="0" presId="urn:microsoft.com/office/officeart/2005/8/layout/hChevron3"/>
    <dgm:cxn modelId="{15EE65DD-EBA9-43B8-9E98-6F0E310C2B8A}" srcId="{9CBC112C-6819-4A07-B637-E35D06D0E5DA}" destId="{109BD138-A13A-4EAE-AD46-DC1CD4E30759}" srcOrd="1" destOrd="0" parTransId="{D52C4E7A-0A29-4F73-B9B8-BA7AA162DCAB}" sibTransId="{D10E37F5-2B42-4D78-8951-46524A42105B}"/>
    <dgm:cxn modelId="{9D5153E5-9890-4108-B8DF-AD08FB93EAB1}" type="presOf" srcId="{109BD138-A13A-4EAE-AD46-DC1CD4E30759}" destId="{8B193411-D91A-499D-A77B-988F6480B42B}" srcOrd="0" destOrd="0" presId="urn:microsoft.com/office/officeart/2005/8/layout/hChevron3"/>
    <dgm:cxn modelId="{DA639AEA-D716-4BCC-9462-5D5EF7C95AAA}" srcId="{9CBC112C-6819-4A07-B637-E35D06D0E5DA}" destId="{F618A6F0-E6F1-467D-960C-47296F094DB8}" srcOrd="0" destOrd="0" parTransId="{85A70785-6A79-4BDA-A411-51FF5CB5394E}" sibTransId="{BC5D12F2-405D-44CC-B162-E62F0D4EBAA6}"/>
    <dgm:cxn modelId="{DD64B4F1-42CB-4885-AC15-53C80EB5A776}" type="presOf" srcId="{9CBC112C-6819-4A07-B637-E35D06D0E5DA}" destId="{E16815C3-CCAE-4A09-ACE1-E1590376B293}" srcOrd="0" destOrd="0" presId="urn:microsoft.com/office/officeart/2005/8/layout/hChevron3"/>
    <dgm:cxn modelId="{17B6FAE1-D3C8-455F-9D87-828B9659BCDA}" type="presParOf" srcId="{E16815C3-CCAE-4A09-ACE1-E1590376B293}" destId="{904D6205-EE2D-4FA6-9F56-9EF702D96BCE}" srcOrd="0" destOrd="0" presId="urn:microsoft.com/office/officeart/2005/8/layout/hChevron3"/>
    <dgm:cxn modelId="{CDC5B17B-AEC1-47F1-9F49-49681AB9CE0D}" type="presParOf" srcId="{E16815C3-CCAE-4A09-ACE1-E1590376B293}" destId="{0B07F935-8FC2-4335-AC5D-366DD54090D1}" srcOrd="1" destOrd="0" presId="urn:microsoft.com/office/officeart/2005/8/layout/hChevron3"/>
    <dgm:cxn modelId="{7CAA3A94-84D3-4402-9AA9-5EDC04F3E6EE}" type="presParOf" srcId="{E16815C3-CCAE-4A09-ACE1-E1590376B293}" destId="{8B193411-D91A-499D-A77B-988F6480B42B}" srcOrd="2" destOrd="0" presId="urn:microsoft.com/office/officeart/2005/8/layout/hChevron3"/>
    <dgm:cxn modelId="{C039DDE4-30DF-4672-8CF7-AE1A4F2D6F9A}" type="presParOf" srcId="{E16815C3-CCAE-4A09-ACE1-E1590376B293}" destId="{BFC1C95A-F47D-4292-BBBB-8201DB239763}" srcOrd="3" destOrd="0" presId="urn:microsoft.com/office/officeart/2005/8/layout/hChevron3"/>
    <dgm:cxn modelId="{F4572A1B-F976-44BD-A468-F00768EA7976}" type="presParOf" srcId="{E16815C3-CCAE-4A09-ACE1-E1590376B293}" destId="{1382679C-15C0-497E-96AA-717FC827FAE2}"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E47B43-4CFD-4AA5-91D3-FA3B88382D46}"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5D3AD48A-F1C8-423C-953B-E0F0D571701E}">
      <dgm:prSet/>
      <dgm:spPr/>
      <dgm:t>
        <a:bodyPr/>
        <a:lstStyle/>
        <a:p>
          <a:r>
            <a:rPr lang="lv-LV"/>
            <a:t>Ar nodokli apliekamu darījumu veikšanai ir tiesības reģistrēties PVN maksātāju reģistrā uz noteiktu laiku</a:t>
          </a:r>
          <a:endParaRPr lang="en-US"/>
        </a:p>
      </dgm:t>
    </dgm:pt>
    <dgm:pt modelId="{97392965-9048-4DFB-A43B-B93AA55F7472}" type="parTrans" cxnId="{88ACCBB8-2F09-4D33-A698-5F3E2C404408}">
      <dgm:prSet/>
      <dgm:spPr/>
      <dgm:t>
        <a:bodyPr/>
        <a:lstStyle/>
        <a:p>
          <a:endParaRPr lang="en-US"/>
        </a:p>
      </dgm:t>
    </dgm:pt>
    <dgm:pt modelId="{5C07F92D-DDE4-410D-B644-3A4029F04C01}" type="sibTrans" cxnId="{88ACCBB8-2F09-4D33-A698-5F3E2C404408}">
      <dgm:prSet phldrT="1" phldr="0"/>
      <dgm:spPr/>
      <dgm:t>
        <a:bodyPr/>
        <a:lstStyle/>
        <a:p>
          <a:r>
            <a:rPr lang="en-US"/>
            <a:t>1</a:t>
          </a:r>
        </a:p>
      </dgm:t>
    </dgm:pt>
    <dgm:pt modelId="{626234E8-D7ED-4F63-BE39-1561F56D2D98}">
      <dgm:prSet/>
      <dgm:spPr/>
      <dgm:t>
        <a:bodyPr/>
        <a:lstStyle/>
        <a:p>
          <a:r>
            <a:rPr lang="lv-LV"/>
            <a:t>Gala termiņš jānorāda iesniegumā</a:t>
          </a:r>
          <a:endParaRPr lang="en-US"/>
        </a:p>
      </dgm:t>
    </dgm:pt>
    <dgm:pt modelId="{E983321A-4EB2-4254-B831-1F8D8BAB2F33}" type="parTrans" cxnId="{6D92523C-239D-4D3C-A373-83488CCD08E7}">
      <dgm:prSet/>
      <dgm:spPr/>
      <dgm:t>
        <a:bodyPr/>
        <a:lstStyle/>
        <a:p>
          <a:endParaRPr lang="en-US"/>
        </a:p>
      </dgm:t>
    </dgm:pt>
    <dgm:pt modelId="{C044ACE3-8E9C-436C-BEAB-DA555EA8E61C}" type="sibTrans" cxnId="{6D92523C-239D-4D3C-A373-83488CCD08E7}">
      <dgm:prSet phldrT="2" phldr="0"/>
      <dgm:spPr/>
      <dgm:t>
        <a:bodyPr/>
        <a:lstStyle/>
        <a:p>
          <a:r>
            <a:rPr lang="en-US"/>
            <a:t>2</a:t>
          </a:r>
        </a:p>
      </dgm:t>
    </dgm:pt>
    <dgm:pt modelId="{B857CBA2-BE26-4A2D-8890-5466B516EA0B}">
      <dgm:prSet/>
      <dgm:spPr/>
      <dgm:t>
        <a:bodyPr/>
        <a:lstStyle/>
        <a:p>
          <a:r>
            <a:rPr lang="lv-LV"/>
            <a:t>Ja nepieciešams termiņu pagarināt, tad 15 darba dienas pirms termiņa beigām EDS iesniedz iesniegumu</a:t>
          </a:r>
          <a:endParaRPr lang="en-US"/>
        </a:p>
      </dgm:t>
    </dgm:pt>
    <dgm:pt modelId="{D814E4D7-9680-47CB-8A40-1E33DF360BD1}" type="parTrans" cxnId="{C5DC164A-8DC8-4652-84AA-6BAAAF919252}">
      <dgm:prSet/>
      <dgm:spPr/>
      <dgm:t>
        <a:bodyPr/>
        <a:lstStyle/>
        <a:p>
          <a:endParaRPr lang="en-US"/>
        </a:p>
      </dgm:t>
    </dgm:pt>
    <dgm:pt modelId="{60DD3911-27D3-49F2-8D85-7FDE63A8F8BB}" type="sibTrans" cxnId="{C5DC164A-8DC8-4652-84AA-6BAAAF919252}">
      <dgm:prSet phldrT="3" phldr="0"/>
      <dgm:spPr/>
      <dgm:t>
        <a:bodyPr/>
        <a:lstStyle/>
        <a:p>
          <a:r>
            <a:rPr lang="en-US"/>
            <a:t>3</a:t>
          </a:r>
        </a:p>
      </dgm:t>
    </dgm:pt>
    <dgm:pt modelId="{3872F9D9-34D7-495D-B030-DB866165CDAD}" type="pres">
      <dgm:prSet presAssocID="{37E47B43-4CFD-4AA5-91D3-FA3B88382D46}" presName="linearFlow" presStyleCnt="0">
        <dgm:presLayoutVars>
          <dgm:dir/>
          <dgm:animLvl val="lvl"/>
          <dgm:resizeHandles val="exact"/>
        </dgm:presLayoutVars>
      </dgm:prSet>
      <dgm:spPr/>
    </dgm:pt>
    <dgm:pt modelId="{4363BBC3-72B7-4B8C-B76D-A0F979CA7DE2}" type="pres">
      <dgm:prSet presAssocID="{5D3AD48A-F1C8-423C-953B-E0F0D571701E}" presName="compositeNode" presStyleCnt="0"/>
      <dgm:spPr/>
    </dgm:pt>
    <dgm:pt modelId="{5BD1FA56-6A68-4612-9DB1-BBAF9D168185}" type="pres">
      <dgm:prSet presAssocID="{5D3AD48A-F1C8-423C-953B-E0F0D571701E}" presName="parTx" presStyleLbl="node1" presStyleIdx="0" presStyleCnt="0">
        <dgm:presLayoutVars>
          <dgm:chMax val="0"/>
          <dgm:chPref val="0"/>
          <dgm:bulletEnabled val="1"/>
        </dgm:presLayoutVars>
      </dgm:prSet>
      <dgm:spPr/>
    </dgm:pt>
    <dgm:pt modelId="{AA07E2FE-D7F5-4BDF-B2B5-9B1208837EDF}" type="pres">
      <dgm:prSet presAssocID="{5D3AD48A-F1C8-423C-953B-E0F0D571701E}" presName="parSh" presStyleCnt="0"/>
      <dgm:spPr/>
    </dgm:pt>
    <dgm:pt modelId="{259DCB3C-58ED-470F-972D-7F7C16AFD8E1}" type="pres">
      <dgm:prSet presAssocID="{5D3AD48A-F1C8-423C-953B-E0F0D571701E}" presName="lineNode" presStyleLbl="alignAccFollowNode1" presStyleIdx="0" presStyleCnt="9"/>
      <dgm:spPr/>
    </dgm:pt>
    <dgm:pt modelId="{2D4A64A0-CBAC-4C25-A810-7FF0C162860F}" type="pres">
      <dgm:prSet presAssocID="{5D3AD48A-F1C8-423C-953B-E0F0D571701E}" presName="lineArrowNode" presStyleLbl="alignAccFollowNode1" presStyleIdx="1" presStyleCnt="9"/>
      <dgm:spPr/>
    </dgm:pt>
    <dgm:pt modelId="{22C34755-E862-4D9D-8912-963BE9CA1ACC}" type="pres">
      <dgm:prSet presAssocID="{5C07F92D-DDE4-410D-B644-3A4029F04C01}" presName="sibTransNodeCircle" presStyleLbl="alignNode1" presStyleIdx="0" presStyleCnt="3">
        <dgm:presLayoutVars>
          <dgm:chMax val="0"/>
          <dgm:bulletEnabled/>
        </dgm:presLayoutVars>
      </dgm:prSet>
      <dgm:spPr/>
    </dgm:pt>
    <dgm:pt modelId="{2246813A-B628-4504-BE63-3860B38324B3}" type="pres">
      <dgm:prSet presAssocID="{5C07F92D-DDE4-410D-B644-3A4029F04C01}" presName="spacerBetweenCircleAndCallout" presStyleCnt="0">
        <dgm:presLayoutVars/>
      </dgm:prSet>
      <dgm:spPr/>
    </dgm:pt>
    <dgm:pt modelId="{376986B8-0FCE-46F9-8017-BFBF7B7A1E6C}" type="pres">
      <dgm:prSet presAssocID="{5D3AD48A-F1C8-423C-953B-E0F0D571701E}" presName="nodeText" presStyleLbl="alignAccFollowNode1" presStyleIdx="2" presStyleCnt="9">
        <dgm:presLayoutVars>
          <dgm:bulletEnabled val="1"/>
        </dgm:presLayoutVars>
      </dgm:prSet>
      <dgm:spPr/>
    </dgm:pt>
    <dgm:pt modelId="{826419C7-6020-47DB-A63A-F9262470A3C2}" type="pres">
      <dgm:prSet presAssocID="{5C07F92D-DDE4-410D-B644-3A4029F04C01}" presName="sibTransComposite" presStyleCnt="0"/>
      <dgm:spPr/>
    </dgm:pt>
    <dgm:pt modelId="{37C4334E-FBCA-4BC5-9CF9-18E0B28B091B}" type="pres">
      <dgm:prSet presAssocID="{626234E8-D7ED-4F63-BE39-1561F56D2D98}" presName="compositeNode" presStyleCnt="0"/>
      <dgm:spPr/>
    </dgm:pt>
    <dgm:pt modelId="{672749CA-4816-4421-BACE-A5CC3DAA0C8C}" type="pres">
      <dgm:prSet presAssocID="{626234E8-D7ED-4F63-BE39-1561F56D2D98}" presName="parTx" presStyleLbl="node1" presStyleIdx="0" presStyleCnt="0">
        <dgm:presLayoutVars>
          <dgm:chMax val="0"/>
          <dgm:chPref val="0"/>
          <dgm:bulletEnabled val="1"/>
        </dgm:presLayoutVars>
      </dgm:prSet>
      <dgm:spPr/>
    </dgm:pt>
    <dgm:pt modelId="{F1FD50CF-9C9C-4390-A574-690FF7CBC523}" type="pres">
      <dgm:prSet presAssocID="{626234E8-D7ED-4F63-BE39-1561F56D2D98}" presName="parSh" presStyleCnt="0"/>
      <dgm:spPr/>
    </dgm:pt>
    <dgm:pt modelId="{CB18465E-A9CA-4BB2-A430-14A5936C5595}" type="pres">
      <dgm:prSet presAssocID="{626234E8-D7ED-4F63-BE39-1561F56D2D98}" presName="lineNode" presStyleLbl="alignAccFollowNode1" presStyleIdx="3" presStyleCnt="9"/>
      <dgm:spPr/>
    </dgm:pt>
    <dgm:pt modelId="{179F19B0-825E-40A7-9621-1F60C04B9605}" type="pres">
      <dgm:prSet presAssocID="{626234E8-D7ED-4F63-BE39-1561F56D2D98}" presName="lineArrowNode" presStyleLbl="alignAccFollowNode1" presStyleIdx="4" presStyleCnt="9"/>
      <dgm:spPr/>
    </dgm:pt>
    <dgm:pt modelId="{DE2682AC-1A19-4B8D-91AD-0FAF82FBCEFD}" type="pres">
      <dgm:prSet presAssocID="{C044ACE3-8E9C-436C-BEAB-DA555EA8E61C}" presName="sibTransNodeCircle" presStyleLbl="alignNode1" presStyleIdx="1" presStyleCnt="3">
        <dgm:presLayoutVars>
          <dgm:chMax val="0"/>
          <dgm:bulletEnabled/>
        </dgm:presLayoutVars>
      </dgm:prSet>
      <dgm:spPr/>
    </dgm:pt>
    <dgm:pt modelId="{81996957-D24E-4737-B5DE-E857B2D9D130}" type="pres">
      <dgm:prSet presAssocID="{C044ACE3-8E9C-436C-BEAB-DA555EA8E61C}" presName="spacerBetweenCircleAndCallout" presStyleCnt="0">
        <dgm:presLayoutVars/>
      </dgm:prSet>
      <dgm:spPr/>
    </dgm:pt>
    <dgm:pt modelId="{D9171987-C17B-4707-A541-6481E218EF58}" type="pres">
      <dgm:prSet presAssocID="{626234E8-D7ED-4F63-BE39-1561F56D2D98}" presName="nodeText" presStyleLbl="alignAccFollowNode1" presStyleIdx="5" presStyleCnt="9">
        <dgm:presLayoutVars>
          <dgm:bulletEnabled val="1"/>
        </dgm:presLayoutVars>
      </dgm:prSet>
      <dgm:spPr/>
    </dgm:pt>
    <dgm:pt modelId="{E15CD342-DEC6-4038-9BB3-2A579CE70D9C}" type="pres">
      <dgm:prSet presAssocID="{C044ACE3-8E9C-436C-BEAB-DA555EA8E61C}" presName="sibTransComposite" presStyleCnt="0"/>
      <dgm:spPr/>
    </dgm:pt>
    <dgm:pt modelId="{DA46993F-B790-4BD3-9D1C-A39A3B033A84}" type="pres">
      <dgm:prSet presAssocID="{B857CBA2-BE26-4A2D-8890-5466B516EA0B}" presName="compositeNode" presStyleCnt="0"/>
      <dgm:spPr/>
    </dgm:pt>
    <dgm:pt modelId="{8F1F5FC0-CAC7-4DD9-B6D0-06BEC1AFFC7B}" type="pres">
      <dgm:prSet presAssocID="{B857CBA2-BE26-4A2D-8890-5466B516EA0B}" presName="parTx" presStyleLbl="node1" presStyleIdx="0" presStyleCnt="0">
        <dgm:presLayoutVars>
          <dgm:chMax val="0"/>
          <dgm:chPref val="0"/>
          <dgm:bulletEnabled val="1"/>
        </dgm:presLayoutVars>
      </dgm:prSet>
      <dgm:spPr/>
    </dgm:pt>
    <dgm:pt modelId="{933576B2-8647-4123-A4FD-BC5B709253DD}" type="pres">
      <dgm:prSet presAssocID="{B857CBA2-BE26-4A2D-8890-5466B516EA0B}" presName="parSh" presStyleCnt="0"/>
      <dgm:spPr/>
    </dgm:pt>
    <dgm:pt modelId="{F29B7988-CB43-437B-975D-5D96BEB90ECE}" type="pres">
      <dgm:prSet presAssocID="{B857CBA2-BE26-4A2D-8890-5466B516EA0B}" presName="lineNode" presStyleLbl="alignAccFollowNode1" presStyleIdx="6" presStyleCnt="9"/>
      <dgm:spPr/>
    </dgm:pt>
    <dgm:pt modelId="{6486D469-C459-49F4-AEEE-1FDD40E327E0}" type="pres">
      <dgm:prSet presAssocID="{B857CBA2-BE26-4A2D-8890-5466B516EA0B}" presName="lineArrowNode" presStyleLbl="alignAccFollowNode1" presStyleIdx="7" presStyleCnt="9"/>
      <dgm:spPr/>
    </dgm:pt>
    <dgm:pt modelId="{395119C0-A408-4024-A4D3-9EFC032F8333}" type="pres">
      <dgm:prSet presAssocID="{60DD3911-27D3-49F2-8D85-7FDE63A8F8BB}" presName="sibTransNodeCircle" presStyleLbl="alignNode1" presStyleIdx="2" presStyleCnt="3">
        <dgm:presLayoutVars>
          <dgm:chMax val="0"/>
          <dgm:bulletEnabled/>
        </dgm:presLayoutVars>
      </dgm:prSet>
      <dgm:spPr/>
    </dgm:pt>
    <dgm:pt modelId="{30E528F3-CA86-41A3-87A9-2ED2D1D46B49}" type="pres">
      <dgm:prSet presAssocID="{60DD3911-27D3-49F2-8D85-7FDE63A8F8BB}" presName="spacerBetweenCircleAndCallout" presStyleCnt="0">
        <dgm:presLayoutVars/>
      </dgm:prSet>
      <dgm:spPr/>
    </dgm:pt>
    <dgm:pt modelId="{8A6BFE26-64A6-4C72-BADE-7291B36BBCB0}" type="pres">
      <dgm:prSet presAssocID="{B857CBA2-BE26-4A2D-8890-5466B516EA0B}" presName="nodeText" presStyleLbl="alignAccFollowNode1" presStyleIdx="8" presStyleCnt="9">
        <dgm:presLayoutVars>
          <dgm:bulletEnabled val="1"/>
        </dgm:presLayoutVars>
      </dgm:prSet>
      <dgm:spPr/>
    </dgm:pt>
  </dgm:ptLst>
  <dgm:cxnLst>
    <dgm:cxn modelId="{99AE3B01-2F03-4122-A41E-C510A8FA43BF}" type="presOf" srcId="{5C07F92D-DDE4-410D-B644-3A4029F04C01}" destId="{22C34755-E862-4D9D-8912-963BE9CA1ACC}" srcOrd="0" destOrd="0" presId="urn:microsoft.com/office/officeart/2016/7/layout/LinearArrowProcessNumbered"/>
    <dgm:cxn modelId="{8D749335-C335-43E8-81BE-22BE0628F748}" type="presOf" srcId="{5D3AD48A-F1C8-423C-953B-E0F0D571701E}" destId="{376986B8-0FCE-46F9-8017-BFBF7B7A1E6C}" srcOrd="0" destOrd="0" presId="urn:microsoft.com/office/officeart/2016/7/layout/LinearArrowProcessNumbered"/>
    <dgm:cxn modelId="{6D92523C-239D-4D3C-A373-83488CCD08E7}" srcId="{37E47B43-4CFD-4AA5-91D3-FA3B88382D46}" destId="{626234E8-D7ED-4F63-BE39-1561F56D2D98}" srcOrd="1" destOrd="0" parTransId="{E983321A-4EB2-4254-B831-1F8D8BAB2F33}" sibTransId="{C044ACE3-8E9C-436C-BEAB-DA555EA8E61C}"/>
    <dgm:cxn modelId="{6C0CA43E-2BB9-4415-9427-87672C15B9CA}" type="presOf" srcId="{60DD3911-27D3-49F2-8D85-7FDE63A8F8BB}" destId="{395119C0-A408-4024-A4D3-9EFC032F8333}" srcOrd="0" destOrd="0" presId="urn:microsoft.com/office/officeart/2016/7/layout/LinearArrowProcessNumbered"/>
    <dgm:cxn modelId="{9D5C535C-A5B1-4F4B-A21C-0981B05DE57E}" type="presOf" srcId="{37E47B43-4CFD-4AA5-91D3-FA3B88382D46}" destId="{3872F9D9-34D7-495D-B030-DB866165CDAD}" srcOrd="0" destOrd="0" presId="urn:microsoft.com/office/officeart/2016/7/layout/LinearArrowProcessNumbered"/>
    <dgm:cxn modelId="{C5DC164A-8DC8-4652-84AA-6BAAAF919252}" srcId="{37E47B43-4CFD-4AA5-91D3-FA3B88382D46}" destId="{B857CBA2-BE26-4A2D-8890-5466B516EA0B}" srcOrd="2" destOrd="0" parTransId="{D814E4D7-9680-47CB-8A40-1E33DF360BD1}" sibTransId="{60DD3911-27D3-49F2-8D85-7FDE63A8F8BB}"/>
    <dgm:cxn modelId="{9D0D646C-2A4E-40EB-814B-3C67FA8F80DF}" type="presOf" srcId="{B857CBA2-BE26-4A2D-8890-5466B516EA0B}" destId="{8A6BFE26-64A6-4C72-BADE-7291B36BBCB0}" srcOrd="0" destOrd="0" presId="urn:microsoft.com/office/officeart/2016/7/layout/LinearArrowProcessNumbered"/>
    <dgm:cxn modelId="{7CAFE952-B0D8-4E1C-99FA-F27E1E4EAA4D}" type="presOf" srcId="{C044ACE3-8E9C-436C-BEAB-DA555EA8E61C}" destId="{DE2682AC-1A19-4B8D-91AD-0FAF82FBCEFD}" srcOrd="0" destOrd="0" presId="urn:microsoft.com/office/officeart/2016/7/layout/LinearArrowProcessNumbered"/>
    <dgm:cxn modelId="{E8163B7C-DC14-4F79-AA66-9D57566F8B3D}" type="presOf" srcId="{626234E8-D7ED-4F63-BE39-1561F56D2D98}" destId="{D9171987-C17B-4707-A541-6481E218EF58}" srcOrd="0" destOrd="0" presId="urn:microsoft.com/office/officeart/2016/7/layout/LinearArrowProcessNumbered"/>
    <dgm:cxn modelId="{88ACCBB8-2F09-4D33-A698-5F3E2C404408}" srcId="{37E47B43-4CFD-4AA5-91D3-FA3B88382D46}" destId="{5D3AD48A-F1C8-423C-953B-E0F0D571701E}" srcOrd="0" destOrd="0" parTransId="{97392965-9048-4DFB-A43B-B93AA55F7472}" sibTransId="{5C07F92D-DDE4-410D-B644-3A4029F04C01}"/>
    <dgm:cxn modelId="{5396093C-FE4B-42F3-B1C1-B85C5A49CD1F}" type="presParOf" srcId="{3872F9D9-34D7-495D-B030-DB866165CDAD}" destId="{4363BBC3-72B7-4B8C-B76D-A0F979CA7DE2}" srcOrd="0" destOrd="0" presId="urn:microsoft.com/office/officeart/2016/7/layout/LinearArrowProcessNumbered"/>
    <dgm:cxn modelId="{758432BF-82A5-44F1-BC93-B5F55E2AAF4D}" type="presParOf" srcId="{4363BBC3-72B7-4B8C-B76D-A0F979CA7DE2}" destId="{5BD1FA56-6A68-4612-9DB1-BBAF9D168185}" srcOrd="0" destOrd="0" presId="urn:microsoft.com/office/officeart/2016/7/layout/LinearArrowProcessNumbered"/>
    <dgm:cxn modelId="{D0A00697-299C-4B7B-8164-94DCF38C8984}" type="presParOf" srcId="{4363BBC3-72B7-4B8C-B76D-A0F979CA7DE2}" destId="{AA07E2FE-D7F5-4BDF-B2B5-9B1208837EDF}" srcOrd="1" destOrd="0" presId="urn:microsoft.com/office/officeart/2016/7/layout/LinearArrowProcessNumbered"/>
    <dgm:cxn modelId="{D4B333D9-6965-4DEC-867B-47712EF857A9}" type="presParOf" srcId="{AA07E2FE-D7F5-4BDF-B2B5-9B1208837EDF}" destId="{259DCB3C-58ED-470F-972D-7F7C16AFD8E1}" srcOrd="0" destOrd="0" presId="urn:microsoft.com/office/officeart/2016/7/layout/LinearArrowProcessNumbered"/>
    <dgm:cxn modelId="{A660F4C7-C1B6-4ECC-A845-C6102E8CBE8D}" type="presParOf" srcId="{AA07E2FE-D7F5-4BDF-B2B5-9B1208837EDF}" destId="{2D4A64A0-CBAC-4C25-A810-7FF0C162860F}" srcOrd="1" destOrd="0" presId="urn:microsoft.com/office/officeart/2016/7/layout/LinearArrowProcessNumbered"/>
    <dgm:cxn modelId="{51BAB296-6C76-470E-90A6-2AB1192D86CE}" type="presParOf" srcId="{AA07E2FE-D7F5-4BDF-B2B5-9B1208837EDF}" destId="{22C34755-E862-4D9D-8912-963BE9CA1ACC}" srcOrd="2" destOrd="0" presId="urn:microsoft.com/office/officeart/2016/7/layout/LinearArrowProcessNumbered"/>
    <dgm:cxn modelId="{FD1B7436-B2C5-4714-9517-97949D891832}" type="presParOf" srcId="{AA07E2FE-D7F5-4BDF-B2B5-9B1208837EDF}" destId="{2246813A-B628-4504-BE63-3860B38324B3}" srcOrd="3" destOrd="0" presId="urn:microsoft.com/office/officeart/2016/7/layout/LinearArrowProcessNumbered"/>
    <dgm:cxn modelId="{D8A23030-6B63-4ED8-9D66-181DB4A965E4}" type="presParOf" srcId="{4363BBC3-72B7-4B8C-B76D-A0F979CA7DE2}" destId="{376986B8-0FCE-46F9-8017-BFBF7B7A1E6C}" srcOrd="2" destOrd="0" presId="urn:microsoft.com/office/officeart/2016/7/layout/LinearArrowProcessNumbered"/>
    <dgm:cxn modelId="{D9C876BE-9EFE-4E8F-A022-3610DF4482D1}" type="presParOf" srcId="{3872F9D9-34D7-495D-B030-DB866165CDAD}" destId="{826419C7-6020-47DB-A63A-F9262470A3C2}" srcOrd="1" destOrd="0" presId="urn:microsoft.com/office/officeart/2016/7/layout/LinearArrowProcessNumbered"/>
    <dgm:cxn modelId="{9D20AA46-B759-441A-9CB8-314FB71E7EBE}" type="presParOf" srcId="{3872F9D9-34D7-495D-B030-DB866165CDAD}" destId="{37C4334E-FBCA-4BC5-9CF9-18E0B28B091B}" srcOrd="2" destOrd="0" presId="urn:microsoft.com/office/officeart/2016/7/layout/LinearArrowProcessNumbered"/>
    <dgm:cxn modelId="{AC977D59-D338-4E7F-843E-39744FC758C4}" type="presParOf" srcId="{37C4334E-FBCA-4BC5-9CF9-18E0B28B091B}" destId="{672749CA-4816-4421-BACE-A5CC3DAA0C8C}" srcOrd="0" destOrd="0" presId="urn:microsoft.com/office/officeart/2016/7/layout/LinearArrowProcessNumbered"/>
    <dgm:cxn modelId="{F94AC212-0191-4952-BF74-EA1CBDD6C9D3}" type="presParOf" srcId="{37C4334E-FBCA-4BC5-9CF9-18E0B28B091B}" destId="{F1FD50CF-9C9C-4390-A574-690FF7CBC523}" srcOrd="1" destOrd="0" presId="urn:microsoft.com/office/officeart/2016/7/layout/LinearArrowProcessNumbered"/>
    <dgm:cxn modelId="{0423B763-9E03-4B6A-8CCD-5C12869698EB}" type="presParOf" srcId="{F1FD50CF-9C9C-4390-A574-690FF7CBC523}" destId="{CB18465E-A9CA-4BB2-A430-14A5936C5595}" srcOrd="0" destOrd="0" presId="urn:microsoft.com/office/officeart/2016/7/layout/LinearArrowProcessNumbered"/>
    <dgm:cxn modelId="{2F454C32-3B96-47BC-922C-7E4ECE6E83DB}" type="presParOf" srcId="{F1FD50CF-9C9C-4390-A574-690FF7CBC523}" destId="{179F19B0-825E-40A7-9621-1F60C04B9605}" srcOrd="1" destOrd="0" presId="urn:microsoft.com/office/officeart/2016/7/layout/LinearArrowProcessNumbered"/>
    <dgm:cxn modelId="{0B1EA806-7C70-44BA-8064-211D62082C68}" type="presParOf" srcId="{F1FD50CF-9C9C-4390-A574-690FF7CBC523}" destId="{DE2682AC-1A19-4B8D-91AD-0FAF82FBCEFD}" srcOrd="2" destOrd="0" presId="urn:microsoft.com/office/officeart/2016/7/layout/LinearArrowProcessNumbered"/>
    <dgm:cxn modelId="{5551CD6D-CDA9-4C80-A94E-92F35E0E973F}" type="presParOf" srcId="{F1FD50CF-9C9C-4390-A574-690FF7CBC523}" destId="{81996957-D24E-4737-B5DE-E857B2D9D130}" srcOrd="3" destOrd="0" presId="urn:microsoft.com/office/officeart/2016/7/layout/LinearArrowProcessNumbered"/>
    <dgm:cxn modelId="{3AA9271F-61CB-4FAF-AF6C-D40249F3EC55}" type="presParOf" srcId="{37C4334E-FBCA-4BC5-9CF9-18E0B28B091B}" destId="{D9171987-C17B-4707-A541-6481E218EF58}" srcOrd="2" destOrd="0" presId="urn:microsoft.com/office/officeart/2016/7/layout/LinearArrowProcessNumbered"/>
    <dgm:cxn modelId="{DBC3F9B6-CBC1-47F6-9FB6-575B83B07865}" type="presParOf" srcId="{3872F9D9-34D7-495D-B030-DB866165CDAD}" destId="{E15CD342-DEC6-4038-9BB3-2A579CE70D9C}" srcOrd="3" destOrd="0" presId="urn:microsoft.com/office/officeart/2016/7/layout/LinearArrowProcessNumbered"/>
    <dgm:cxn modelId="{2E6BB89D-F774-438A-AAAA-B1AF185A007A}" type="presParOf" srcId="{3872F9D9-34D7-495D-B030-DB866165CDAD}" destId="{DA46993F-B790-4BD3-9D1C-A39A3B033A84}" srcOrd="4" destOrd="0" presId="urn:microsoft.com/office/officeart/2016/7/layout/LinearArrowProcessNumbered"/>
    <dgm:cxn modelId="{D4D0E863-65EE-49A2-8202-75A4606E2D9B}" type="presParOf" srcId="{DA46993F-B790-4BD3-9D1C-A39A3B033A84}" destId="{8F1F5FC0-CAC7-4DD9-B6D0-06BEC1AFFC7B}" srcOrd="0" destOrd="0" presId="urn:microsoft.com/office/officeart/2016/7/layout/LinearArrowProcessNumbered"/>
    <dgm:cxn modelId="{A1CBD825-215D-4DDA-97BD-58D030B03C37}" type="presParOf" srcId="{DA46993F-B790-4BD3-9D1C-A39A3B033A84}" destId="{933576B2-8647-4123-A4FD-BC5B709253DD}" srcOrd="1" destOrd="0" presId="urn:microsoft.com/office/officeart/2016/7/layout/LinearArrowProcessNumbered"/>
    <dgm:cxn modelId="{95E8B2F7-AF2A-4815-8038-EEF6E1D6A362}" type="presParOf" srcId="{933576B2-8647-4123-A4FD-BC5B709253DD}" destId="{F29B7988-CB43-437B-975D-5D96BEB90ECE}" srcOrd="0" destOrd="0" presId="urn:microsoft.com/office/officeart/2016/7/layout/LinearArrowProcessNumbered"/>
    <dgm:cxn modelId="{8BD4A6A9-AC0A-4FB1-AF8B-020CDD7109A2}" type="presParOf" srcId="{933576B2-8647-4123-A4FD-BC5B709253DD}" destId="{6486D469-C459-49F4-AEEE-1FDD40E327E0}" srcOrd="1" destOrd="0" presId="urn:microsoft.com/office/officeart/2016/7/layout/LinearArrowProcessNumbered"/>
    <dgm:cxn modelId="{365F5F92-496C-4271-8E6B-7714B95059F1}" type="presParOf" srcId="{933576B2-8647-4123-A4FD-BC5B709253DD}" destId="{395119C0-A408-4024-A4D3-9EFC032F8333}" srcOrd="2" destOrd="0" presId="urn:microsoft.com/office/officeart/2016/7/layout/LinearArrowProcessNumbered"/>
    <dgm:cxn modelId="{527D2D56-30E3-4E7A-B757-71E7A18F5FBD}" type="presParOf" srcId="{933576B2-8647-4123-A4FD-BC5B709253DD}" destId="{30E528F3-CA86-41A3-87A9-2ED2D1D46B49}" srcOrd="3" destOrd="0" presId="urn:microsoft.com/office/officeart/2016/7/layout/LinearArrowProcessNumbered"/>
    <dgm:cxn modelId="{60129CFC-8DED-4D19-A26A-1CCBEC1474FD}" type="presParOf" srcId="{DA46993F-B790-4BD3-9D1C-A39A3B033A84}" destId="{8A6BFE26-64A6-4C72-BADE-7291B36BBCB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D6205-EE2D-4FA6-9F56-9EF702D96BCE}">
      <dsp:nvSpPr>
        <dsp:cNvPr id="0" name=""/>
        <dsp:cNvSpPr/>
      </dsp:nvSpPr>
      <dsp:spPr>
        <a:xfrm>
          <a:off x="4252" y="1748570"/>
          <a:ext cx="3718805" cy="14875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lv-LV" sz="1600" kern="1200"/>
            <a:t>iesniegums</a:t>
          </a:r>
          <a:endParaRPr lang="en-US" sz="1600" kern="1200"/>
        </a:p>
      </dsp:txBody>
      <dsp:txXfrm>
        <a:off x="4252" y="1748570"/>
        <a:ext cx="3346925" cy="1487522"/>
      </dsp:txXfrm>
    </dsp:sp>
    <dsp:sp modelId="{8B193411-D91A-499D-A77B-988F6480B42B}">
      <dsp:nvSpPr>
        <dsp:cNvPr id="0" name=""/>
        <dsp:cNvSpPr/>
      </dsp:nvSpPr>
      <dsp:spPr>
        <a:xfrm>
          <a:off x="2979297" y="1748570"/>
          <a:ext cx="3718805" cy="14875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lv-LV" sz="1600" kern="1200"/>
            <a:t>p</a:t>
          </a:r>
          <a:r>
            <a:rPr lang="lv-LV" sz="1600" i="0" kern="1200"/>
            <a:t>iecu darba dienu laikā</a:t>
          </a:r>
          <a:endParaRPr lang="en-US" sz="1600" kern="1200"/>
        </a:p>
      </dsp:txBody>
      <dsp:txXfrm>
        <a:off x="3723058" y="1748570"/>
        <a:ext cx="2231283" cy="1487522"/>
      </dsp:txXfrm>
    </dsp:sp>
    <dsp:sp modelId="{1382679C-15C0-497E-96AA-717FC827FAE2}">
      <dsp:nvSpPr>
        <dsp:cNvPr id="0" name=""/>
        <dsp:cNvSpPr/>
      </dsp:nvSpPr>
      <dsp:spPr>
        <a:xfrm>
          <a:off x="5954341" y="1748570"/>
          <a:ext cx="3718805" cy="14875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lv-LV" sz="1600" kern="1200"/>
            <a:t>ja pieprasīta papildu informācija, piecu darba dienu laikā no informācijas saņemšanas</a:t>
          </a:r>
          <a:endParaRPr lang="en-US" sz="1600" kern="1200"/>
        </a:p>
      </dsp:txBody>
      <dsp:txXfrm>
        <a:off x="6698102" y="1748570"/>
        <a:ext cx="2231283" cy="1487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CB3C-58ED-470F-972D-7F7C16AFD8E1}">
      <dsp:nvSpPr>
        <dsp:cNvPr id="0" name=""/>
        <dsp:cNvSpPr/>
      </dsp:nvSpPr>
      <dsp:spPr>
        <a:xfrm>
          <a:off x="1616050" y="1426048"/>
          <a:ext cx="1289059"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A64A0-CBAC-4C25-A810-7FF0C162860F}">
      <dsp:nvSpPr>
        <dsp:cNvPr id="0" name=""/>
        <dsp:cNvSpPr/>
      </dsp:nvSpPr>
      <dsp:spPr>
        <a:xfrm>
          <a:off x="2982453" y="1317802"/>
          <a:ext cx="148241" cy="2781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34755-E862-4D9D-8912-963BE9CA1ACC}">
      <dsp:nvSpPr>
        <dsp:cNvPr id="0" name=""/>
        <dsp:cNvSpPr/>
      </dsp:nvSpPr>
      <dsp:spPr>
        <a:xfrm>
          <a:off x="764204" y="735370"/>
          <a:ext cx="1381427" cy="138142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07" tIns="53607" rIns="53607" bIns="53607" numCol="1" spcCol="1270" anchor="ctr" anchorCtr="0">
          <a:noAutofit/>
        </a:bodyPr>
        <a:lstStyle/>
        <a:p>
          <a:pPr marL="0" lvl="0" indent="0" algn="ctr" defTabSz="2622550">
            <a:lnSpc>
              <a:spcPct val="90000"/>
            </a:lnSpc>
            <a:spcBef>
              <a:spcPct val="0"/>
            </a:spcBef>
            <a:spcAft>
              <a:spcPct val="35000"/>
            </a:spcAft>
            <a:buNone/>
          </a:pPr>
          <a:r>
            <a:rPr lang="en-US" sz="5900" kern="1200"/>
            <a:t>1</a:t>
          </a:r>
        </a:p>
      </dsp:txBody>
      <dsp:txXfrm>
        <a:off x="966509" y="937675"/>
        <a:ext cx="976817" cy="976817"/>
      </dsp:txXfrm>
    </dsp:sp>
    <dsp:sp modelId="{376986B8-0FCE-46F9-8017-BFBF7B7A1E6C}">
      <dsp:nvSpPr>
        <dsp:cNvPr id="0" name=""/>
        <dsp:cNvSpPr/>
      </dsp:nvSpPr>
      <dsp:spPr>
        <a:xfrm>
          <a:off x="4725" y="2282242"/>
          <a:ext cx="290038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786" tIns="165100" rIns="228786" bIns="165100" numCol="1" spcCol="1270" anchor="t" anchorCtr="0">
          <a:noAutofit/>
        </a:bodyPr>
        <a:lstStyle/>
        <a:p>
          <a:pPr marL="0" lvl="0" indent="0" algn="l" defTabSz="488950">
            <a:lnSpc>
              <a:spcPct val="90000"/>
            </a:lnSpc>
            <a:spcBef>
              <a:spcPct val="0"/>
            </a:spcBef>
            <a:spcAft>
              <a:spcPct val="35000"/>
            </a:spcAft>
            <a:buNone/>
          </a:pPr>
          <a:r>
            <a:rPr lang="lv-LV" sz="1100" kern="1200"/>
            <a:t>Ar nodokli apliekamu darījumu veikšanai ir tiesības reģistrēties PVN maksātāju reģistrā uz noteiktu laiku</a:t>
          </a:r>
          <a:endParaRPr lang="en-US" sz="1100" kern="1200"/>
        </a:p>
      </dsp:txBody>
      <dsp:txXfrm>
        <a:off x="4725" y="2675362"/>
        <a:ext cx="2900384" cy="1572480"/>
      </dsp:txXfrm>
    </dsp:sp>
    <dsp:sp modelId="{CB18465E-A9CA-4BB2-A430-14A5936C5595}">
      <dsp:nvSpPr>
        <dsp:cNvPr id="0" name=""/>
        <dsp:cNvSpPr/>
      </dsp:nvSpPr>
      <dsp:spPr>
        <a:xfrm>
          <a:off x="3227375" y="1426695"/>
          <a:ext cx="290038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9F19B0-825E-40A7-9621-1F60C04B9605}">
      <dsp:nvSpPr>
        <dsp:cNvPr id="0" name=""/>
        <dsp:cNvSpPr/>
      </dsp:nvSpPr>
      <dsp:spPr>
        <a:xfrm>
          <a:off x="6205103" y="1318348"/>
          <a:ext cx="148241" cy="27869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2682AC-1A19-4B8D-91AD-0FAF82FBCEFD}">
      <dsp:nvSpPr>
        <dsp:cNvPr id="0" name=""/>
        <dsp:cNvSpPr/>
      </dsp:nvSpPr>
      <dsp:spPr>
        <a:xfrm>
          <a:off x="3986854" y="736017"/>
          <a:ext cx="1381427" cy="138142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07" tIns="53607" rIns="53607" bIns="53607" numCol="1" spcCol="1270" anchor="ctr" anchorCtr="0">
          <a:noAutofit/>
        </a:bodyPr>
        <a:lstStyle/>
        <a:p>
          <a:pPr marL="0" lvl="0" indent="0" algn="ctr" defTabSz="2622550">
            <a:lnSpc>
              <a:spcPct val="90000"/>
            </a:lnSpc>
            <a:spcBef>
              <a:spcPct val="0"/>
            </a:spcBef>
            <a:spcAft>
              <a:spcPct val="35000"/>
            </a:spcAft>
            <a:buNone/>
          </a:pPr>
          <a:r>
            <a:rPr lang="en-US" sz="5900" kern="1200"/>
            <a:t>2</a:t>
          </a:r>
        </a:p>
      </dsp:txBody>
      <dsp:txXfrm>
        <a:off x="4189159" y="938322"/>
        <a:ext cx="976817" cy="976817"/>
      </dsp:txXfrm>
    </dsp:sp>
    <dsp:sp modelId="{D9171987-C17B-4707-A541-6481E218EF58}">
      <dsp:nvSpPr>
        <dsp:cNvPr id="0" name=""/>
        <dsp:cNvSpPr/>
      </dsp:nvSpPr>
      <dsp:spPr>
        <a:xfrm>
          <a:off x="3227375" y="2283692"/>
          <a:ext cx="290038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786" tIns="165100" rIns="228786" bIns="165100" numCol="1" spcCol="1270" anchor="t" anchorCtr="0">
          <a:noAutofit/>
        </a:bodyPr>
        <a:lstStyle/>
        <a:p>
          <a:pPr marL="0" lvl="0" indent="0" algn="l" defTabSz="488950">
            <a:lnSpc>
              <a:spcPct val="90000"/>
            </a:lnSpc>
            <a:spcBef>
              <a:spcPct val="0"/>
            </a:spcBef>
            <a:spcAft>
              <a:spcPct val="35000"/>
            </a:spcAft>
            <a:buNone/>
          </a:pPr>
          <a:r>
            <a:rPr lang="lv-LV" sz="1100" kern="1200"/>
            <a:t>Gala termiņš jānorāda iesniegumā</a:t>
          </a:r>
          <a:endParaRPr lang="en-US" sz="1100" kern="1200"/>
        </a:p>
      </dsp:txBody>
      <dsp:txXfrm>
        <a:off x="3227375" y="2676812"/>
        <a:ext cx="2900384" cy="1572480"/>
      </dsp:txXfrm>
    </dsp:sp>
    <dsp:sp modelId="{F29B7988-CB43-437B-975D-5D96BEB90ECE}">
      <dsp:nvSpPr>
        <dsp:cNvPr id="0" name=""/>
        <dsp:cNvSpPr/>
      </dsp:nvSpPr>
      <dsp:spPr>
        <a:xfrm>
          <a:off x="6450024" y="1426695"/>
          <a:ext cx="145019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5119C0-A408-4024-A4D3-9EFC032F8333}">
      <dsp:nvSpPr>
        <dsp:cNvPr id="0" name=""/>
        <dsp:cNvSpPr/>
      </dsp:nvSpPr>
      <dsp:spPr>
        <a:xfrm>
          <a:off x="7209503" y="736017"/>
          <a:ext cx="1381427" cy="138142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07" tIns="53607" rIns="53607" bIns="53607" numCol="1" spcCol="1270" anchor="ctr" anchorCtr="0">
          <a:noAutofit/>
        </a:bodyPr>
        <a:lstStyle/>
        <a:p>
          <a:pPr marL="0" lvl="0" indent="0" algn="ctr" defTabSz="2622550">
            <a:lnSpc>
              <a:spcPct val="90000"/>
            </a:lnSpc>
            <a:spcBef>
              <a:spcPct val="0"/>
            </a:spcBef>
            <a:spcAft>
              <a:spcPct val="35000"/>
            </a:spcAft>
            <a:buNone/>
          </a:pPr>
          <a:r>
            <a:rPr lang="en-US" sz="5900" kern="1200"/>
            <a:t>3</a:t>
          </a:r>
        </a:p>
      </dsp:txBody>
      <dsp:txXfrm>
        <a:off x="7411808" y="938322"/>
        <a:ext cx="976817" cy="976817"/>
      </dsp:txXfrm>
    </dsp:sp>
    <dsp:sp modelId="{8A6BFE26-64A6-4C72-BADE-7291B36BBCB0}">
      <dsp:nvSpPr>
        <dsp:cNvPr id="0" name=""/>
        <dsp:cNvSpPr/>
      </dsp:nvSpPr>
      <dsp:spPr>
        <a:xfrm>
          <a:off x="6450024" y="2283692"/>
          <a:ext cx="290038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786" tIns="165100" rIns="228786" bIns="165100" numCol="1" spcCol="1270" anchor="t" anchorCtr="0">
          <a:noAutofit/>
        </a:bodyPr>
        <a:lstStyle/>
        <a:p>
          <a:pPr marL="0" lvl="0" indent="0" algn="l" defTabSz="488950">
            <a:lnSpc>
              <a:spcPct val="90000"/>
            </a:lnSpc>
            <a:spcBef>
              <a:spcPct val="0"/>
            </a:spcBef>
            <a:spcAft>
              <a:spcPct val="35000"/>
            </a:spcAft>
            <a:buNone/>
          </a:pPr>
          <a:r>
            <a:rPr lang="lv-LV" sz="1100" kern="1200"/>
            <a:t>Ja nepieciešams termiņu pagarināt, tad 15 darba dienas pirms termiņa beigām EDS iesniedz iesniegumu</a:t>
          </a:r>
          <a:endParaRPr lang="en-US" sz="1100" kern="1200"/>
        </a:p>
      </dsp:txBody>
      <dsp:txXfrm>
        <a:off x="6450024" y="2676812"/>
        <a:ext cx="2900384"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C2397-DDBD-4D55-9CB7-5FAB464C695B}" type="datetimeFigureOut">
              <a:rPr lang="lv-LV" smtClean="0"/>
              <a:t>07.01.2025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EA7CB-6419-486A-BD94-E7082E3CDA1E}" type="slidenum">
              <a:rPr lang="lv-LV" smtClean="0"/>
              <a:t>‹#›</a:t>
            </a:fld>
            <a:endParaRPr lang="lv-LV"/>
          </a:p>
        </p:txBody>
      </p:sp>
    </p:spTree>
    <p:extLst>
      <p:ext uri="{BB962C8B-B14F-4D97-AF65-F5344CB8AC3E}">
        <p14:creationId xmlns:p14="http://schemas.microsoft.com/office/powerpoint/2010/main" val="149893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2</a:t>
            </a:fld>
            <a:endParaRPr lang="lv-LV"/>
          </a:p>
        </p:txBody>
      </p:sp>
    </p:spTree>
    <p:extLst>
      <p:ext uri="{BB962C8B-B14F-4D97-AF65-F5344CB8AC3E}">
        <p14:creationId xmlns:p14="http://schemas.microsoft.com/office/powerpoint/2010/main" val="64582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62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78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32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49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1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5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86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37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56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28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Lai gan pastāv pārklājumi, PVN likuma saimnieciskās darbības jēdziens var būt plašāks nekā IIN likuma definīcija. Tas nozīmē, ka personas, kas neveic saimniecisko darbību pēc IIN likuma, var tomēr veikt ar PVN apliekamus darījumus un kļūt par PVN maksātājiem. Šo atšķirību izpratne ir svarīga, lai pareizi piemērotu nodokļu normatīvus un izvairītos no pārkāpumiem.</a:t>
            </a:r>
          </a:p>
        </p:txBody>
      </p:sp>
      <p:sp>
        <p:nvSpPr>
          <p:cNvPr id="4" name="Slide Number Placeholder 3"/>
          <p:cNvSpPr>
            <a:spLocks noGrp="1"/>
          </p:cNvSpPr>
          <p:nvPr>
            <p:ph type="sldNum" sz="quarter" idx="5"/>
          </p:nvPr>
        </p:nvSpPr>
        <p:spPr/>
        <p:txBody>
          <a:bodyPr/>
          <a:lstStyle/>
          <a:p>
            <a:fld id="{2A6EA7CB-6419-486A-BD94-E7082E3CDA1E}" type="slidenum">
              <a:rPr lang="lv-LV" smtClean="0"/>
              <a:t>7</a:t>
            </a:fld>
            <a:endParaRPr lang="lv-LV"/>
          </a:p>
        </p:txBody>
      </p:sp>
    </p:spTree>
    <p:extLst>
      <p:ext uri="{BB962C8B-B14F-4D97-AF65-F5344CB8AC3E}">
        <p14:creationId xmlns:p14="http://schemas.microsoft.com/office/powerpoint/2010/main" val="368334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14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489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65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639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68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045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205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301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562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o	Katram īpašniekam pārdotā īpašuma daļa juridiski tiek uzskatīta par atsevišķu darījumu. Tādēļ katrs īpašnieks tiek vērtēts atsevišķi attiecībā uz to, vai viņa daļas pārdošanas vērtība sasniedz PVN reģistrācijas slieksni.</a:t>
            </a:r>
          </a:p>
          <a:p>
            <a:r>
              <a:rPr lang="lv-LV" dirty="0"/>
              <a:t>o	Fakts, ka visa pārdošanas summa tiek pārskaitīta vienai personai (pilnvarotajai personai), nemaina darījuma būtību no nodokļu uzskaites viedokļa. VID vērtēs īpašnieku attiecīgos darījumus, nevis kontu, kurā tiek ieskaitīta nauda.</a:t>
            </a:r>
          </a:p>
          <a:p>
            <a:r>
              <a:rPr lang="lv-LV" dirty="0"/>
              <a:t>o	Ja pilnvarotā persona saņem naudu un pēc tam to sadala starp īpašniekiem, VID šo uzskata par tehnisku procesu. Pamatā nodokļu aprēķins balstās uz īpašnieku reālajiem īpašuma pārdošanas darījumiem.</a:t>
            </a:r>
          </a:p>
          <a:p>
            <a:r>
              <a:rPr lang="lv-LV" dirty="0"/>
              <a:t>o	Katrs īpašnieks individuāli aplūko savus ieņēmumus no šāda darījuma. Ja viena īpašnieka ieņēmumi no šī un citiem saimnieciskajiem darījumiem pārsniedz 50 000 eiro kalendārā gada laikā, šim īpašniekam būs jāreģistrējas kā PVN maksātājam.</a:t>
            </a:r>
          </a:p>
          <a:p>
            <a:r>
              <a:rPr lang="lv-LV" dirty="0"/>
              <a:t>Naudas pārskaitīšana pilnvarotai personai neietekmē PVN reģistrācijas sliekšņa aprēķinu. Galvenais ir tas, cik lieli ir ieņēmumi no saimnieciskās darbības katram īpašniekam individuāli. </a:t>
            </a: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42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10</a:t>
            </a:fld>
            <a:endParaRPr lang="lv-LV"/>
          </a:p>
        </p:txBody>
      </p:sp>
    </p:spTree>
    <p:extLst>
      <p:ext uri="{BB962C8B-B14F-4D97-AF65-F5344CB8AC3E}">
        <p14:creationId xmlns:p14="http://schemas.microsoft.com/office/powerpoint/2010/main" val="1216871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o	</a:t>
            </a:r>
            <a:r>
              <a:rPr lang="lv-LV"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Jānošķir darba līgumi un uzņēmuma līgumi</a:t>
            </a: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Darba līgumu regulē Darba likums, bet uzņēmuma līgumu reglamentē Civillikums (2212.–2229. pants)</a:t>
            </a: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Ienākumu gūšana darba tiesiskajās attiecībās neveido saimnieciskās darbības ieņēmumus. Uzņēmuma līguma ietvaros gūtie ienākumi veido saimnieciskās darbības ieņēmumus</a:t>
            </a: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Saimnieciskā darbība ir jebkura sistemātiska, patstāvīga darbība par atlīdzību (PVN likuma 4.panta pirmā daļa).</a:t>
            </a: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28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50 000 eiro aprēķinā jāiekļauj saimnieciskās darbības rezultātā gūtie ienākumi kalendāra gadā, kas uzskaitīti pēc uzkrāšanas pamatprincipa, jeb neatkarīgi no naudas plūsmas.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750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Veicot saimniecisko darbību, PVN maksātāju reģistrā reģistrējas pirms darījumu uzsākšanas. Veicot darījumus tikai iekšzemē var izmantot tiesības un nereģistrēties līdz nav sasniegts obligātās reģistrācijas slieksnis. Pārsniedzot 50 000 eiro ir tiesības atlikt reģistrāciju līdz gada beigām, ja netiks pārsniegts 55 000 eiro apgrozījums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67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EDS jāaizpilda PVN reģistrācijas iesniegums, norādot pieprasīto informāciju par apgrozījumu, par norēķinu kontiem, pamatlīdzekļiem, pamatkapitālu, darījumu partneriem, finansiālo nodrošinājumu, darbiniekiem. </a:t>
            </a:r>
          </a:p>
          <a:p>
            <a:pPr algn="just">
              <a:lnSpc>
                <a:spcPct val="107000"/>
              </a:lnSpc>
              <a:spcAft>
                <a:spcPts val="800"/>
              </a:spcAft>
            </a:pPr>
            <a:r>
              <a:rPr lang="lv-LV" dirty="0"/>
              <a:t>VID, lai izvērtētu personas materiāltehnisko un finansiālo iespēju veikt deklarēto saimniecisko darbību, var pajautāt papildu informāciju.</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973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PVN normatīvie akti nenosaka tādu nepieciešamību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40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v-LV"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Ja tiek turpināta saimnieciskā darbība, tad jāpaliek PVN maksātāju reģistrā līdz kalendārā gada beigām + vēl viens gads, neatkarīgi no apgrozījuma</a:t>
            </a: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657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Jāapliek ar PVN, kad veikts darījums. PVN jāuzskaita un jāmaksā pēc uzkrāšanas principa, t.i., neatkarīgi no naudas kustības.</a:t>
            </a:r>
          </a:p>
          <a:p>
            <a:pPr algn="just">
              <a:lnSpc>
                <a:spcPct val="107000"/>
              </a:lnSpc>
              <a:spcAft>
                <a:spcPts val="800"/>
              </a:spcAft>
            </a:pPr>
            <a:r>
              <a:rPr lang="lv-LV" dirty="0"/>
              <a:t>Izņēmums ir reģistrētiem PVN maksātājiem, ja tie ir izvēlējušies PVN maksāt pēc kases pamatprincipa (PVN likuma 137.pants)</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538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Ja tiek turpināta saimnieciskā darbība, tad jāpaliek PVN maksātāju reģistrā arī 2027.gadā.</a:t>
            </a:r>
          </a:p>
          <a:p>
            <a:pPr algn="just">
              <a:lnSpc>
                <a:spcPct val="107000"/>
              </a:lnSpc>
              <a:spcAft>
                <a:spcPts val="800"/>
              </a:spcAft>
            </a:pPr>
            <a:r>
              <a:rPr lang="lv-LV" dirty="0"/>
              <a:t>Ja ir pārsniegti 50 000, taksācijas periods ir kalendāra mēnesis. Nevar iesniegt pa ceturkšņiem</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601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Ja runa ir par paziņoto saimniecisko darbību un IIN 10 %, tad jā.</a:t>
            </a:r>
          </a:p>
          <a:p>
            <a:pPr algn="just">
              <a:lnSpc>
                <a:spcPct val="107000"/>
              </a:lnSpc>
              <a:spcAft>
                <a:spcPts val="800"/>
              </a:spcAft>
            </a:pPr>
            <a:r>
              <a:rPr lang="lv-LV" dirty="0"/>
              <a:t>FM sniegtais skaidrojums “ja fiziskā persona ir izmantojusi tiesības nereģistrēties Valsts ieņēmumu dienestā kā saimnieciskās darbības veicēja saskaņā ar likuma “Par iedzīvotāju ienākuma nodokli” 11.panta divpadsmito daļu un, vienlaikus, ir reģistrēta Valsts ieņēmumu dienesta pievienotās vērtības nodokļa maksātāju reģistrā, juridiskai personai, pārskaitot nomas maksu šai fiziskajai personai (pievienotās vērtības nodokļa maksātājai), ir jāietur un jāpārskaita budžetā iedzīvotāju ienākuma nodoklis no visas nomas maksas (t.sk. pievienotās vērtības nodokļa summas)”</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177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Jāiekļauj darījumu summas, neatkarīgi no naudas kustības. Izņemot, ja tas ir avanss. </a:t>
            </a:r>
          </a:p>
          <a:p>
            <a:pPr algn="just">
              <a:lnSpc>
                <a:spcPct val="107000"/>
              </a:lnSpc>
              <a:spcAft>
                <a:spcPts val="800"/>
              </a:spcAft>
            </a:pPr>
            <a:r>
              <a:rPr lang="lv-LV" dirty="0"/>
              <a:t>Darījuma brīdis ir avansa saņemšanas brīdis.</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63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329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Katrā konkrētā gadījumā tiek vērtēta saimnieciskās darbības esība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778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Darījuma brīdis ir brīdis, kad faktiski tiek veikta preču pārdošana, bet ne vēlāk par brīdi, kad preces ir saņēmis preču saņēmējs. Galīgais norēķins nekvalificējas kā atsevišķs darījums, ja tiešām tie sadalīta samaksa, nevis veikts atsevišķi nodalāms darījums.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069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Ja cirsmas pārdošana kvalificējas kā saimnieciskā darbība, tad, jā, jāreģistrējas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551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Jāvērtē darbība kopumā, vai tā ir saimnieciskā darbība PVN likuma izpratnē. Arī viens darījums var tikt kvalificēts kā veikts saimnieciskās darbības ietvaros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772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PVN likuma izpratnē tiek vērtēta saimnieciskā darbība kā tāda, neatkarīgi no darījuma veida vai konkrēta aktīva pārdošanas.</a:t>
            </a:r>
          </a:p>
          <a:p>
            <a:pPr algn="just">
              <a:lnSpc>
                <a:spcPct val="107000"/>
              </a:lnSpc>
              <a:spcAft>
                <a:spcPts val="800"/>
              </a:spcAft>
            </a:pPr>
            <a:r>
              <a:rPr lang="lv-LV" dirty="0"/>
              <a:t>Ja tiek veikti tikai ar PVN neapliekami darījumu, tad reģistrācija PVN maksātāju reģistrā nav obligāta.</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224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Jāvērtē darbība kopumā, vai tā ir saimnieciskā darbība PVN likuma izpratnē. Arī viens darījums var tikt kvalificēts kā veikts saimnieciskās darbības ietvaros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70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Nevar reģistrēties ar izvēlētu datumu. Var reģistrēties uz noteiktu laiku, apliecinot, ka 2025.gadā un arī 2026.gadā netiks veikta saimnieciskā darbība PVN likuma izpratnē</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471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Nevar reģistrēties ar izvēlētu datumu</a:t>
            </a:r>
          </a:p>
          <a:p>
            <a:pPr algn="just">
              <a:lnSpc>
                <a:spcPct val="107000"/>
              </a:lnSpc>
              <a:spcAft>
                <a:spcPts val="800"/>
              </a:spcAft>
            </a:pPr>
            <a:endParaRPr lang="lv-LV" dirty="0"/>
          </a:p>
          <a:p>
            <a:pPr algn="just">
              <a:lnSpc>
                <a:spcPct val="107000"/>
              </a:lnSpc>
              <a:spcAft>
                <a:spcPts val="800"/>
              </a:spcAft>
            </a:pPr>
            <a:r>
              <a:rPr lang="lv-LV" dirty="0"/>
              <a:t>Ja tiek turpināta saimnieciskā darbība, tad jāpaliek PVN maksātāju reģistrā visu 2026.gadu</a:t>
            </a:r>
          </a:p>
          <a:p>
            <a:pPr algn="just">
              <a:lnSpc>
                <a:spcPct val="107000"/>
              </a:lnSpc>
              <a:spcAft>
                <a:spcPts val="800"/>
              </a:spcAft>
            </a:pPr>
            <a:endParaRPr lang="lv-LV" dirty="0"/>
          </a:p>
          <a:p>
            <a:pPr algn="just">
              <a:lnSpc>
                <a:spcPct val="107000"/>
              </a:lnSpc>
              <a:spcAft>
                <a:spcPts val="800"/>
              </a:spcAft>
            </a:pPr>
            <a:r>
              <a:rPr lang="lv-LV" dirty="0"/>
              <a:t>PVN piemērošanai tik piemērotas tikai un vienīgi PVN likumā noteiktās normas, neatkarīgi no tā, kas noteikts IIN likumā.</a:t>
            </a:r>
          </a:p>
          <a:p>
            <a:pPr algn="just">
              <a:lnSpc>
                <a:spcPct val="107000"/>
              </a:lnSpc>
              <a:spcAft>
                <a:spcPts val="800"/>
              </a:spcAft>
            </a:pPr>
            <a:r>
              <a:rPr lang="lv-LV" dirty="0"/>
              <a:t>Personīgās mantas pārdošana netiek aplikta ar PVN. Kāds ir bijis nolūks/nodoms mantas pārdošanai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054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dirty="0"/>
              <a:t>PVN piemērošanai tik piemērotas tikai un vienīgi PVN likumā noteiktās normas, neatkarīgi no tā, kas noteikts IIN likumā.</a:t>
            </a:r>
          </a:p>
          <a:p>
            <a:pPr algn="just">
              <a:lnSpc>
                <a:spcPct val="107000"/>
              </a:lnSpc>
              <a:spcAft>
                <a:spcPts val="800"/>
              </a:spcAft>
            </a:pPr>
            <a:r>
              <a:rPr lang="lv-LV" dirty="0"/>
              <a:t>Gadījuma un izņēmumu normas tiek piemērotas tikai uz PVN neapliekamiem darījumiem. Cirsmas pārdošana ir ar PVN apliekams darījums, ja tas veikts saimnieciskās darbības ietvaros.</a:t>
            </a:r>
          </a:p>
          <a:p>
            <a:pPr algn="just">
              <a:lnSpc>
                <a:spcPct val="107000"/>
              </a:lnSpc>
              <a:spcAft>
                <a:spcPts val="800"/>
              </a:spcAft>
            </a:pPr>
            <a:r>
              <a:rPr lang="lv-LV" dirty="0"/>
              <a:t>Jāreģistrējas PVN, ja cirsmas pārdošana veikta saimnieciskās darbības ietvaros PVN likuma izpratnē.</a:t>
            </a:r>
          </a:p>
          <a:p>
            <a:pPr algn="just">
              <a:lnSpc>
                <a:spcPct val="107000"/>
              </a:lnSpc>
              <a:spcAft>
                <a:spcPts val="800"/>
              </a:spcAft>
            </a:pPr>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04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62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18</a:t>
            </a:fld>
            <a:endParaRPr lang="lv-LV"/>
          </a:p>
        </p:txBody>
      </p:sp>
    </p:spTree>
    <p:extLst>
      <p:ext uri="{BB962C8B-B14F-4D97-AF65-F5344CB8AC3E}">
        <p14:creationId xmlns:p14="http://schemas.microsoft.com/office/powerpoint/2010/main" val="277362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30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42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784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C8C-EC47-49BE-B8E2-F30171272C03}"/>
              </a:ext>
            </a:extLst>
          </p:cNvPr>
          <p:cNvSpPr>
            <a:spLocks noGrp="1"/>
          </p:cNvSpPr>
          <p:nvPr>
            <p:ph type="title"/>
          </p:nvPr>
        </p:nvSpPr>
        <p:spPr>
          <a:xfrm>
            <a:off x="838200" y="365125"/>
            <a:ext cx="10515600" cy="1325563"/>
          </a:xfrm>
        </p:spPr>
        <p:txBody>
          <a:body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8378D1F9-F595-4057-B8BC-3F95CC3E97F4}"/>
              </a:ext>
            </a:extLst>
          </p:cNvPr>
          <p:cNvSpPr>
            <a:spLocks noGrp="1"/>
          </p:cNvSpPr>
          <p:nvPr>
            <p:ph idx="1"/>
          </p:nvPr>
        </p:nvSpPr>
        <p:spPr>
          <a:xfrm>
            <a:off x="838200" y="1825625"/>
            <a:ext cx="10515600" cy="4351338"/>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81905D80-564E-43CF-A4A4-C6B9BD730327}"/>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3D32BE6-2135-4521-A546-2A8A8047C33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3906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514-7D5F-46F3-8ABB-1F556C0FE299}"/>
              </a:ext>
            </a:extLst>
          </p:cNvPr>
          <p:cNvSpPr>
            <a:spLocks noGrp="1"/>
          </p:cNvSpPr>
          <p:nvPr>
            <p:ph type="title"/>
          </p:nvPr>
        </p:nvSpPr>
        <p:spPr/>
        <p:txBody>
          <a:bodyPr/>
          <a:lstStyle/>
          <a:p>
            <a:r>
              <a:rPr lang="en-US" dirty="0"/>
              <a:t>Click to edit Master title style</a:t>
            </a:r>
            <a:endParaRPr lang="lv-LV" dirty="0"/>
          </a:p>
        </p:txBody>
      </p:sp>
      <p:sp>
        <p:nvSpPr>
          <p:cNvPr id="3" name="Vertical Text Placeholder 2">
            <a:extLst>
              <a:ext uri="{FF2B5EF4-FFF2-40B4-BE49-F238E27FC236}">
                <a16:creationId xmlns:a16="http://schemas.microsoft.com/office/drawing/2014/main" id="{DFB78F5D-A3E4-47D6-932B-BACAAA9E1F2A}"/>
              </a:ext>
            </a:extLst>
          </p:cNvPr>
          <p:cNvSpPr>
            <a:spLocks noGrp="1"/>
          </p:cNvSpPr>
          <p:nvPr>
            <p:ph type="body" orient="vert" idx="1"/>
          </p:nvPr>
        </p:nvSpPr>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91E4A32C-C7E3-4BF1-8369-827DA95D515E}"/>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410F77B0-4779-4852-9D3C-D97187C472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6888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507A-4F7D-462A-9E2C-AB43D7DE4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D7BBCC3-D83D-4D3D-9210-7EAFF5CDACCE}"/>
              </a:ext>
            </a:extLst>
          </p:cNvPr>
          <p:cNvSpPr>
            <a:spLocks noGrp="1"/>
          </p:cNvSpPr>
          <p:nvPr>
            <p:ph type="body" orient="vert" idx="1"/>
          </p:nvPr>
        </p:nvSpPr>
        <p:spPr>
          <a:xfrm>
            <a:off x="838200" y="365125"/>
            <a:ext cx="7734300" cy="5811838"/>
          </a:xfrm>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4618F318-0DC9-421B-8C4A-40668E7918BB}"/>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BB87C497-BC9B-4409-A984-5C031FD3203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6390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6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2AC163-1592-4550-A534-0D78A8C15D53}"/>
              </a:ext>
            </a:extLst>
          </p:cNvPr>
          <p:cNvSpPr/>
          <p:nvPr userDrawn="1"/>
        </p:nvSpPr>
        <p:spPr>
          <a:xfrm>
            <a:off x="838200" y="-1"/>
            <a:ext cx="4572000" cy="59721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7AF62AEC-1197-4808-8061-8E0129FA2567}"/>
              </a:ext>
            </a:extLst>
          </p:cNvPr>
          <p:cNvSpPr/>
          <p:nvPr userDrawn="1"/>
        </p:nvSpPr>
        <p:spPr>
          <a:xfrm>
            <a:off x="838200" y="5730240"/>
            <a:ext cx="457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 Placeholder 11">
            <a:extLst>
              <a:ext uri="{FF2B5EF4-FFF2-40B4-BE49-F238E27FC236}">
                <a16:creationId xmlns:a16="http://schemas.microsoft.com/office/drawing/2014/main" id="{8C41316E-45AE-47DE-B113-1284040F3987}"/>
              </a:ext>
            </a:extLst>
          </p:cNvPr>
          <p:cNvSpPr>
            <a:spLocks noGrp="1"/>
          </p:cNvSpPr>
          <p:nvPr>
            <p:ph type="body" sz="quarter" idx="13" hasCustomPrompt="1"/>
          </p:nvPr>
        </p:nvSpPr>
        <p:spPr>
          <a:xfrm>
            <a:off x="1224280" y="2035652"/>
            <a:ext cx="3799840" cy="2343308"/>
          </a:xfrm>
        </p:spPr>
        <p:txBody>
          <a:bodyPr>
            <a:noAutofit/>
          </a:bodyPr>
          <a:lstStyle>
            <a:lvl1pPr marL="0" indent="0">
              <a:buNone/>
              <a:defRPr sz="2800" b="1">
                <a:solidFill>
                  <a:srgbClr val="012269"/>
                </a:solidFill>
                <a:latin typeface="Verdana" panose="020B0604030504040204" pitchFamily="34" charset="0"/>
                <a:ea typeface="Verdana" panose="020B0604030504040204" pitchFamily="34" charset="0"/>
              </a:defRPr>
            </a:lvl1pPr>
          </a:lstStyle>
          <a:p>
            <a:pPr lvl="0"/>
            <a:r>
              <a:rPr lang="lv-LV" dirty="0"/>
              <a:t>Prezentācijas nosaukums</a:t>
            </a:r>
          </a:p>
        </p:txBody>
      </p:sp>
      <p:sp>
        <p:nvSpPr>
          <p:cNvPr id="13" name="Rectangle 12">
            <a:extLst>
              <a:ext uri="{FF2B5EF4-FFF2-40B4-BE49-F238E27FC236}">
                <a16:creationId xmlns:a16="http://schemas.microsoft.com/office/drawing/2014/main" id="{ED744D15-96F7-41A8-B739-3403873AE2BA}"/>
              </a:ext>
            </a:extLst>
          </p:cNvPr>
          <p:cNvSpPr/>
          <p:nvPr userDrawn="1"/>
        </p:nvSpPr>
        <p:spPr>
          <a:xfrm>
            <a:off x="1224280" y="5656739"/>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8C0C7D0D-B8C5-4B44-A17F-644D9AEEAA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176205" y="0"/>
            <a:ext cx="1895989" cy="1895989"/>
          </a:xfrm>
          <a:prstGeom prst="rect">
            <a:avLst/>
          </a:prstGeom>
        </p:spPr>
      </p:pic>
      <p:sp>
        <p:nvSpPr>
          <p:cNvPr id="18" name="Text Placeholder 11">
            <a:extLst>
              <a:ext uri="{FF2B5EF4-FFF2-40B4-BE49-F238E27FC236}">
                <a16:creationId xmlns:a16="http://schemas.microsoft.com/office/drawing/2014/main" id="{49B7456E-FF12-4B54-9863-B69E7260D682}"/>
              </a:ext>
            </a:extLst>
          </p:cNvPr>
          <p:cNvSpPr>
            <a:spLocks noGrp="1"/>
          </p:cNvSpPr>
          <p:nvPr>
            <p:ph type="body" sz="quarter" idx="14" hasCustomPrompt="1"/>
          </p:nvPr>
        </p:nvSpPr>
        <p:spPr>
          <a:xfrm>
            <a:off x="1224280" y="4558586"/>
            <a:ext cx="3799840" cy="562054"/>
          </a:xfrm>
        </p:spPr>
        <p:txBody>
          <a:bodyPr>
            <a:normAutofit/>
          </a:bodyPr>
          <a:lstStyle>
            <a:lvl1pPr marL="0" indent="0">
              <a:buNone/>
              <a:defRPr sz="1800" b="0">
                <a:solidFill>
                  <a:srgbClr val="000000"/>
                </a:solidFill>
                <a:latin typeface="Verdana" panose="020B0604030504040204" pitchFamily="34" charset="0"/>
                <a:ea typeface="Verdana" panose="020B0604030504040204" pitchFamily="34" charset="0"/>
              </a:defRPr>
            </a:lvl1pPr>
          </a:lstStyle>
          <a:p>
            <a:pPr lvl="0"/>
            <a:r>
              <a:rPr lang="lv-LV" dirty="0"/>
              <a:t>Autors</a:t>
            </a:r>
          </a:p>
        </p:txBody>
      </p:sp>
      <p:sp>
        <p:nvSpPr>
          <p:cNvPr id="19" name="Text Placeholder 11">
            <a:extLst>
              <a:ext uri="{FF2B5EF4-FFF2-40B4-BE49-F238E27FC236}">
                <a16:creationId xmlns:a16="http://schemas.microsoft.com/office/drawing/2014/main" id="{BC7344F2-54B3-48EE-AB97-91559A60BA7A}"/>
              </a:ext>
            </a:extLst>
          </p:cNvPr>
          <p:cNvSpPr>
            <a:spLocks noGrp="1"/>
          </p:cNvSpPr>
          <p:nvPr>
            <p:ph type="body" sz="quarter" idx="15" hasCustomPrompt="1"/>
          </p:nvPr>
        </p:nvSpPr>
        <p:spPr>
          <a:xfrm>
            <a:off x="1224280" y="5302725"/>
            <a:ext cx="3799840" cy="334011"/>
          </a:xfrm>
        </p:spPr>
        <p:txBody>
          <a:bodyPr>
            <a:normAutofit/>
          </a:bodyPr>
          <a:lstStyle>
            <a:lvl1pPr marL="0" indent="0">
              <a:buNone/>
              <a:defRPr sz="1600" b="0">
                <a:solidFill>
                  <a:srgbClr val="4990F9"/>
                </a:solidFill>
                <a:latin typeface="Verdana" panose="020B0604030504040204" pitchFamily="34" charset="0"/>
                <a:ea typeface="Verdana" panose="020B0604030504040204" pitchFamily="34" charset="0"/>
              </a:defRPr>
            </a:lvl1pPr>
          </a:lstStyle>
          <a:p>
            <a:pPr lvl="0"/>
            <a:r>
              <a:rPr lang="lv-LV" dirty="0"/>
              <a:t>Datums</a:t>
            </a:r>
          </a:p>
        </p:txBody>
      </p:sp>
    </p:spTree>
    <p:extLst>
      <p:ext uri="{BB962C8B-B14F-4D97-AF65-F5344CB8AC3E}">
        <p14:creationId xmlns:p14="http://schemas.microsoft.com/office/powerpoint/2010/main" val="293904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22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B4-2213-44A9-9A55-19C46043CFFD}"/>
              </a:ext>
            </a:extLst>
          </p:cNvPr>
          <p:cNvSpPr>
            <a:spLocks noGrp="1"/>
          </p:cNvSpPr>
          <p:nvPr>
            <p:ph type="title" hasCustomPrompt="1"/>
          </p:nvPr>
        </p:nvSpPr>
        <p:spPr>
          <a:xfrm>
            <a:off x="838200" y="2394109"/>
            <a:ext cx="10515600" cy="2069782"/>
          </a:xfrm>
        </p:spPr>
        <p:txBody>
          <a:bodyPr anchor="ctr"/>
          <a:lstStyle>
            <a:lvl1pPr algn="ctr">
              <a:defRPr sz="3600"/>
            </a:lvl1pPr>
          </a:lstStyle>
          <a:p>
            <a:r>
              <a:rPr lang="lv-LV" dirty="0" err="1"/>
              <a:t>Starpvirsraksts</a:t>
            </a:r>
            <a:endParaRPr lang="lv-LV" dirty="0"/>
          </a:p>
        </p:txBody>
      </p:sp>
      <p:sp>
        <p:nvSpPr>
          <p:cNvPr id="6" name="Slide Number Placeholder 5">
            <a:extLst>
              <a:ext uri="{FF2B5EF4-FFF2-40B4-BE49-F238E27FC236}">
                <a16:creationId xmlns:a16="http://schemas.microsoft.com/office/drawing/2014/main" id="{F1D78CD9-5DDA-4EF6-90F2-D8846FFAA5C1}"/>
              </a:ext>
            </a:extLst>
          </p:cNvPr>
          <p:cNvSpPr>
            <a:spLocks noGrp="1"/>
          </p:cNvSpPr>
          <p:nvPr>
            <p:ph type="sldNum" sz="quarter" idx="12"/>
          </p:nvPr>
        </p:nvSpPr>
        <p:spPr/>
        <p:txBody>
          <a:bodyPr/>
          <a:lstStyle/>
          <a:p>
            <a:fld id="{7509A935-DFD3-462C-ABE8-08048DC21CC9}" type="slidenum">
              <a:rPr lang="lv-LV" smtClean="0"/>
              <a:t>‹#›</a:t>
            </a:fld>
            <a:endParaRPr lang="lv-LV"/>
          </a:p>
        </p:txBody>
      </p:sp>
      <p:sp>
        <p:nvSpPr>
          <p:cNvPr id="7" name="Rectangle 6">
            <a:extLst>
              <a:ext uri="{FF2B5EF4-FFF2-40B4-BE49-F238E27FC236}">
                <a16:creationId xmlns:a16="http://schemas.microsoft.com/office/drawing/2014/main" id="{2B1AAB59-7094-4C0E-98DA-20537FDC1853}"/>
              </a:ext>
            </a:extLst>
          </p:cNvPr>
          <p:cNvSpPr/>
          <p:nvPr userDrawn="1"/>
        </p:nvSpPr>
        <p:spPr>
          <a:xfrm>
            <a:off x="0" y="4296886"/>
            <a:ext cx="1219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Rectangle 7">
            <a:extLst>
              <a:ext uri="{FF2B5EF4-FFF2-40B4-BE49-F238E27FC236}">
                <a16:creationId xmlns:a16="http://schemas.microsoft.com/office/drawing/2014/main" id="{D900D280-2E94-4324-BE41-9B702F61781A}"/>
              </a:ext>
            </a:extLst>
          </p:cNvPr>
          <p:cNvSpPr/>
          <p:nvPr userDrawn="1"/>
        </p:nvSpPr>
        <p:spPr>
          <a:xfrm>
            <a:off x="4196080" y="4223385"/>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a16="http://schemas.microsoft.com/office/drawing/2014/main" id="{C002F1BC-1ABB-4B3E-89F2-99AC86BF4EC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13749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D8D-5F56-4199-B1F4-CBE326F063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2EB7197-C077-4DC1-AB05-B531574C9EF2}"/>
              </a:ext>
            </a:extLst>
          </p:cNvPr>
          <p:cNvSpPr>
            <a:spLocks noGrp="1"/>
          </p:cNvSpPr>
          <p:nvPr>
            <p:ph sz="half" idx="1"/>
          </p:nvPr>
        </p:nvSpPr>
        <p:spPr>
          <a:xfrm>
            <a:off x="838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a:extLst>
              <a:ext uri="{FF2B5EF4-FFF2-40B4-BE49-F238E27FC236}">
                <a16:creationId xmlns:a16="http://schemas.microsoft.com/office/drawing/2014/main" id="{7BF2F0B7-2A0B-46B0-BC8A-F1715ECF1201}"/>
              </a:ext>
            </a:extLst>
          </p:cNvPr>
          <p:cNvSpPr>
            <a:spLocks noGrp="1"/>
          </p:cNvSpPr>
          <p:nvPr>
            <p:ph sz="half" idx="2"/>
          </p:nvPr>
        </p:nvSpPr>
        <p:spPr>
          <a:xfrm>
            <a:off x="6172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Slide Number Placeholder 6">
            <a:extLst>
              <a:ext uri="{FF2B5EF4-FFF2-40B4-BE49-F238E27FC236}">
                <a16:creationId xmlns:a16="http://schemas.microsoft.com/office/drawing/2014/main" id="{5C0C2CA2-11CA-4BAF-A216-D3F29AD478FD}"/>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E207CF27-7ECF-4D5A-A1EF-E66DE4F385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99565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8688-3B5B-4AC2-87BF-45B3E6F6858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4577243-9132-4335-A24F-B34B1C1DD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84CC9-273C-4C96-8E3E-2C5D9328B69A}"/>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86CC2915-206E-40C8-BD98-9A5DAF51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0C4B20-2A1F-4D6B-94F6-82F9E1EF01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9" name="Slide Number Placeholder 8">
            <a:extLst>
              <a:ext uri="{FF2B5EF4-FFF2-40B4-BE49-F238E27FC236}">
                <a16:creationId xmlns:a16="http://schemas.microsoft.com/office/drawing/2014/main" id="{AE0B74FE-A3EE-48F4-9BE2-FC644E49745F}"/>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10" name="Picture 9">
            <a:extLst>
              <a:ext uri="{FF2B5EF4-FFF2-40B4-BE49-F238E27FC236}">
                <a16:creationId xmlns:a16="http://schemas.microsoft.com/office/drawing/2014/main" id="{63EDFC0E-29E3-4366-B510-51972159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72236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0167-F6B7-4D11-BDC0-953BA0CC9D34}"/>
              </a:ext>
            </a:extLst>
          </p:cNvPr>
          <p:cNvSpPr>
            <a:spLocks noGrp="1"/>
          </p:cNvSpPr>
          <p:nvPr>
            <p:ph type="title"/>
          </p:nvPr>
        </p:nvSpPr>
        <p:spPr/>
        <p:txBody>
          <a:bodyPr/>
          <a:lstStyle/>
          <a:p>
            <a:r>
              <a:rPr lang="en-US"/>
              <a:t>Click to edit Master title style</a:t>
            </a:r>
            <a:endParaRPr lang="lv-LV"/>
          </a:p>
        </p:txBody>
      </p:sp>
      <p:sp>
        <p:nvSpPr>
          <p:cNvPr id="5" name="Slide Number Placeholder 4">
            <a:extLst>
              <a:ext uri="{FF2B5EF4-FFF2-40B4-BE49-F238E27FC236}">
                <a16:creationId xmlns:a16="http://schemas.microsoft.com/office/drawing/2014/main" id="{61356A26-A4B2-4A22-BA58-65339B5574A5}"/>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6" name="Picture 5">
            <a:extLst>
              <a:ext uri="{FF2B5EF4-FFF2-40B4-BE49-F238E27FC236}">
                <a16:creationId xmlns:a16="http://schemas.microsoft.com/office/drawing/2014/main" id="{ABACEECE-123F-4BFD-9C83-2935B55AB3A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5306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0EC5A6-8EFA-4F55-A95E-10DD890EF4C6}"/>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5" name="Picture 4">
            <a:extLst>
              <a:ext uri="{FF2B5EF4-FFF2-40B4-BE49-F238E27FC236}">
                <a16:creationId xmlns:a16="http://schemas.microsoft.com/office/drawing/2014/main" id="{FCD98F42-A103-41DD-A540-31082113BF5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78284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5C6C-EA29-44C3-AAB3-790546BE995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04A0E19-C616-490D-9E52-8FF5A459F2B5}"/>
              </a:ext>
            </a:extLst>
          </p:cNvPr>
          <p:cNvSpPr>
            <a:spLocks noGrp="1"/>
          </p:cNvSpPr>
          <p:nvPr>
            <p:ph idx="1"/>
          </p:nvPr>
        </p:nvSpPr>
        <p:spPr>
          <a:xfrm>
            <a:off x="5183188" y="987425"/>
            <a:ext cx="6172200" cy="4873625"/>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Text Placeholder 3">
            <a:extLst>
              <a:ext uri="{FF2B5EF4-FFF2-40B4-BE49-F238E27FC236}">
                <a16:creationId xmlns:a16="http://schemas.microsoft.com/office/drawing/2014/main" id="{504F8C4F-48D1-4F31-B96E-D7EF6B06BE5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0A7AAD8-C23A-405B-A7F5-D6049779D558}"/>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A2525B3-68B9-4B50-AE44-7AB6E63A2FB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996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D93-C454-4CFD-9EEA-B24A9B939B8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EBF1524-C639-452B-A874-85EFC139E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36ED39B-1F2C-4A7C-9531-E920F258B32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6EB8B39-06CD-4AF9-AC35-4BAE6E194644}"/>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415839EB-972E-4A95-AA60-DA507560F3B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0271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244A1-30DA-4F74-8A6C-85AB4271F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6860C033-96B1-455F-929A-ECF1A0B49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A9984555-F84E-401A-9C72-719DD620F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A935-DFD3-462C-ABE8-08048DC21CC9}" type="slidenum">
              <a:rPr lang="lv-LV" smtClean="0"/>
              <a:t>‹#›</a:t>
            </a:fld>
            <a:endParaRPr lang="lv-LV"/>
          </a:p>
        </p:txBody>
      </p:sp>
    </p:spTree>
    <p:extLst>
      <p:ext uri="{BB962C8B-B14F-4D97-AF65-F5344CB8AC3E}">
        <p14:creationId xmlns:p14="http://schemas.microsoft.com/office/powerpoint/2010/main" val="394569574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vid.gov.lv/"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duotone>
              <a:schemeClr val="accent5">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7A32-4602-4A20-AD03-01A3A65016A6}"/>
              </a:ext>
            </a:extLst>
          </p:cNvPr>
          <p:cNvSpPr>
            <a:spLocks noGrp="1"/>
          </p:cNvSpPr>
          <p:nvPr>
            <p:ph type="ctrTitle" idx="4294967295"/>
          </p:nvPr>
        </p:nvSpPr>
        <p:spPr>
          <a:xfrm>
            <a:off x="1361440" y="1960880"/>
            <a:ext cx="3586480" cy="2214880"/>
          </a:xfrm>
        </p:spPr>
        <p:txBody>
          <a:bodyPr/>
          <a:lstStyle/>
          <a:p>
            <a:r>
              <a:rPr lang="lv-LV" dirty="0"/>
              <a:t>Kad jāreģistrējas PVN maksātāju reģistrā</a:t>
            </a:r>
          </a:p>
        </p:txBody>
      </p:sp>
      <p:sp>
        <p:nvSpPr>
          <p:cNvPr id="3" name="Subtitle 2">
            <a:extLst>
              <a:ext uri="{FF2B5EF4-FFF2-40B4-BE49-F238E27FC236}">
                <a16:creationId xmlns:a16="http://schemas.microsoft.com/office/drawing/2014/main" id="{D020905B-67E1-489A-A3A9-AA829578017A}"/>
              </a:ext>
            </a:extLst>
          </p:cNvPr>
          <p:cNvSpPr>
            <a:spLocks noGrp="1"/>
          </p:cNvSpPr>
          <p:nvPr>
            <p:ph type="subTitle" idx="4294967295"/>
          </p:nvPr>
        </p:nvSpPr>
        <p:spPr>
          <a:xfrm>
            <a:off x="1361440" y="4272598"/>
            <a:ext cx="3586480" cy="1087120"/>
          </a:xfrm>
        </p:spPr>
        <p:txBody>
          <a:bodyPr>
            <a:normAutofit/>
          </a:bodyPr>
          <a:lstStyle/>
          <a:p>
            <a:r>
              <a:rPr lang="lv-LV" sz="1600" dirty="0">
                <a:solidFill>
                  <a:srgbClr val="353535"/>
                </a:solidFill>
              </a:rPr>
              <a:t>Nodokļu pārvaldes </a:t>
            </a:r>
          </a:p>
          <a:p>
            <a:r>
              <a:rPr lang="lv-LV" sz="1600" dirty="0">
                <a:solidFill>
                  <a:srgbClr val="353535"/>
                </a:solidFill>
              </a:rPr>
              <a:t>Pievienotās vērtības nodokļa daļas vadītāja Daiga Bereza</a:t>
            </a:r>
          </a:p>
        </p:txBody>
      </p:sp>
      <p:sp>
        <p:nvSpPr>
          <p:cNvPr id="4" name="Subtitle 2">
            <a:extLst>
              <a:ext uri="{FF2B5EF4-FFF2-40B4-BE49-F238E27FC236}">
                <a16:creationId xmlns:a16="http://schemas.microsoft.com/office/drawing/2014/main" id="{756EF71C-C7CC-4EDF-8095-3AE685720D52}"/>
              </a:ext>
            </a:extLst>
          </p:cNvPr>
          <p:cNvSpPr txBox="1">
            <a:spLocks/>
          </p:cNvSpPr>
          <p:nvPr/>
        </p:nvSpPr>
        <p:spPr>
          <a:xfrm>
            <a:off x="1361440" y="5359718"/>
            <a:ext cx="3586480" cy="3095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600" dirty="0">
                <a:solidFill>
                  <a:srgbClr val="4990F9"/>
                </a:solidFill>
              </a:rPr>
              <a:t>08.01.2025.</a:t>
            </a:r>
          </a:p>
        </p:txBody>
      </p:sp>
    </p:spTree>
    <p:extLst>
      <p:ext uri="{BB962C8B-B14F-4D97-AF65-F5344CB8AC3E}">
        <p14:creationId xmlns:p14="http://schemas.microsoft.com/office/powerpoint/2010/main" val="115345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p:txBody>
          <a:bodyPr/>
          <a:lstStyle/>
          <a:p>
            <a:r>
              <a:rPr lang="lv-LV" dirty="0">
                <a:solidFill>
                  <a:srgbClr val="003366"/>
                </a:solidFill>
              </a:rPr>
              <a:t>Jāreģistrējas </a:t>
            </a:r>
            <a:r>
              <a:rPr lang="lv-LV" altLang="lv-LV" dirty="0">
                <a:solidFill>
                  <a:schemeClr val="tx1">
                    <a:lumMod val="95000"/>
                    <a:lumOff val="5000"/>
                  </a:schemeClr>
                </a:solidFill>
              </a:rPr>
              <a:t>VID PVN maksātāju reģistrā </a:t>
            </a:r>
            <a:endParaRPr lang="lv-LV" dirty="0">
              <a:solidFill>
                <a:srgbClr val="003366"/>
              </a:solidFill>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pPr indent="442913" algn="just">
              <a:defRPr/>
            </a:pPr>
            <a:r>
              <a:rPr lang="lv-LV" altLang="lv-LV" dirty="0">
                <a:solidFill>
                  <a:schemeClr val="tx1">
                    <a:lumMod val="95000"/>
                    <a:lumOff val="5000"/>
                  </a:schemeClr>
                </a:solidFill>
              </a:rPr>
              <a:t>Veic PVN darījumus</a:t>
            </a:r>
          </a:p>
          <a:p>
            <a:pPr indent="442913" algn="just">
              <a:defRPr/>
            </a:pPr>
            <a:r>
              <a:rPr lang="lv-LV" altLang="lv-LV" sz="1800" i="1" dirty="0">
                <a:solidFill>
                  <a:schemeClr val="tx1">
                    <a:lumMod val="95000"/>
                    <a:lumOff val="5000"/>
                  </a:schemeClr>
                </a:solidFill>
              </a:rPr>
              <a:t>Piemēram, </a:t>
            </a:r>
          </a:p>
          <a:p>
            <a:pPr indent="442913" algn="just">
              <a:defRPr/>
            </a:pPr>
            <a:r>
              <a:rPr lang="lv-LV" altLang="lv-LV" sz="1800" i="1" dirty="0">
                <a:solidFill>
                  <a:schemeClr val="tx1">
                    <a:lumMod val="95000"/>
                    <a:lumOff val="5000"/>
                  </a:schemeClr>
                </a:solidFill>
              </a:rPr>
              <a:t>kokmateriālu pārdošana, ciršanas tiesību pārošana, nekustamā īpašuma, t.sk., zemes pārdošana, zemes noma </a:t>
            </a:r>
            <a:r>
              <a:rPr lang="lv-LV" altLang="lv-LV" sz="1800" i="1" dirty="0" err="1">
                <a:solidFill>
                  <a:schemeClr val="tx1">
                    <a:lumMod val="95000"/>
                    <a:lumOff val="5000"/>
                  </a:schemeClr>
                </a:solidFill>
              </a:rPr>
              <a:t>utml</a:t>
            </a:r>
            <a:r>
              <a:rPr lang="lv-LV" altLang="lv-LV" sz="1800" i="1" dirty="0">
                <a:solidFill>
                  <a:schemeClr val="tx1">
                    <a:lumMod val="95000"/>
                    <a:lumOff val="5000"/>
                  </a:schemeClr>
                </a:solidFill>
              </a:rPr>
              <a:t>.</a:t>
            </a:r>
            <a:endParaRPr lang="lv-LV" altLang="lv-LV" dirty="0">
              <a:solidFill>
                <a:schemeClr val="tx1">
                  <a:lumMod val="95000"/>
                  <a:lumOff val="5000"/>
                </a:schemeClr>
              </a:solidFill>
            </a:endParaRPr>
          </a:p>
          <a:p>
            <a:pPr algn="just">
              <a:defRPr/>
            </a:pPr>
            <a:r>
              <a:rPr lang="lv-LV" altLang="en-US" dirty="0">
                <a:solidFill>
                  <a:schemeClr val="tx1">
                    <a:lumMod val="95000"/>
                    <a:lumOff val="5000"/>
                  </a:schemeClr>
                </a:solidFill>
              </a:rPr>
              <a:t> </a:t>
            </a:r>
          </a:p>
          <a:p>
            <a:pPr algn="just">
              <a:defRPr/>
            </a:pPr>
            <a:endParaRPr lang="lv-LV" altLang="en-US" dirty="0">
              <a:solidFill>
                <a:schemeClr val="tx1">
                  <a:lumMod val="95000"/>
                  <a:lumOff val="5000"/>
                </a:schemeClr>
              </a:solidFill>
            </a:endParaRPr>
          </a:p>
          <a:p>
            <a:endParaRPr lang="lv-LV" dirty="0"/>
          </a:p>
        </p:txBody>
      </p:sp>
      <p:sp>
        <p:nvSpPr>
          <p:cNvPr id="3" name="Rectangle 2">
            <a:extLst>
              <a:ext uri="{FF2B5EF4-FFF2-40B4-BE49-F238E27FC236}">
                <a16:creationId xmlns:a16="http://schemas.microsoft.com/office/drawing/2014/main" id="{317D5FB5-8EA9-40F9-9EBF-32E18FD26986}"/>
              </a:ext>
            </a:extLst>
          </p:cNvPr>
          <p:cNvSpPr/>
          <p:nvPr/>
        </p:nvSpPr>
        <p:spPr>
          <a:xfrm>
            <a:off x="2434172" y="4607565"/>
            <a:ext cx="7663543" cy="7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dirty="0">
                <a:solidFill>
                  <a:schemeClr val="tx1">
                    <a:lumMod val="95000"/>
                    <a:lumOff val="5000"/>
                  </a:schemeClr>
                </a:solidFill>
                <a:latin typeface="Verdana" panose="020B0604030504040204" pitchFamily="34" charset="0"/>
                <a:ea typeface="Verdana" panose="020B0604030504040204" pitchFamily="34" charset="0"/>
              </a:rPr>
              <a:t>apgrozījums kalendāra gadā ≤ 50 000</a:t>
            </a:r>
          </a:p>
        </p:txBody>
      </p:sp>
      <p:sp>
        <p:nvSpPr>
          <p:cNvPr id="6" name="Rectangle 5">
            <a:extLst>
              <a:ext uri="{FF2B5EF4-FFF2-40B4-BE49-F238E27FC236}">
                <a16:creationId xmlns:a16="http://schemas.microsoft.com/office/drawing/2014/main" id="{C40C4F7D-47DA-463A-8A5B-7A141FDFC138}"/>
              </a:ext>
            </a:extLst>
          </p:cNvPr>
          <p:cNvSpPr/>
          <p:nvPr/>
        </p:nvSpPr>
        <p:spPr>
          <a:xfrm>
            <a:off x="2434172" y="5546140"/>
            <a:ext cx="7663543" cy="7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dirty="0">
                <a:solidFill>
                  <a:schemeClr val="tx1">
                    <a:lumMod val="95000"/>
                    <a:lumOff val="5000"/>
                  </a:schemeClr>
                </a:solidFill>
                <a:latin typeface="Verdana" panose="020B0604030504040204" pitchFamily="34" charset="0"/>
                <a:ea typeface="Verdana" panose="020B0604030504040204" pitchFamily="34" charset="0"/>
              </a:rPr>
              <a:t>veic tikai ar PVN neapliekamus darījumus</a:t>
            </a:r>
          </a:p>
        </p:txBody>
      </p:sp>
      <p:grpSp>
        <p:nvGrpSpPr>
          <p:cNvPr id="4" name="Group 3">
            <a:extLst>
              <a:ext uri="{FF2B5EF4-FFF2-40B4-BE49-F238E27FC236}">
                <a16:creationId xmlns:a16="http://schemas.microsoft.com/office/drawing/2014/main" id="{31E1BA88-9DF5-8B78-7270-7E91B4197A18}"/>
              </a:ext>
            </a:extLst>
          </p:cNvPr>
          <p:cNvGrpSpPr/>
          <p:nvPr/>
        </p:nvGrpSpPr>
        <p:grpSpPr>
          <a:xfrm>
            <a:off x="1395802" y="3608005"/>
            <a:ext cx="6074228" cy="2388283"/>
            <a:chOff x="1839686" y="3039834"/>
            <a:chExt cx="6074228" cy="2388283"/>
          </a:xfrm>
        </p:grpSpPr>
        <p:sp>
          <p:nvSpPr>
            <p:cNvPr id="2" name="Rectangle: Rounded Corners 1">
              <a:extLst>
                <a:ext uri="{FF2B5EF4-FFF2-40B4-BE49-F238E27FC236}">
                  <a16:creationId xmlns:a16="http://schemas.microsoft.com/office/drawing/2014/main" id="{F42AC4A1-7A07-48C8-BEAC-FB4CFD91667C}"/>
                </a:ext>
              </a:extLst>
            </p:cNvPr>
            <p:cNvSpPr/>
            <p:nvPr/>
          </p:nvSpPr>
          <p:spPr>
            <a:xfrm>
              <a:off x="2982686" y="3039834"/>
              <a:ext cx="4931228" cy="778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t>Tiesības nereģistrēties</a:t>
              </a:r>
            </a:p>
          </p:txBody>
        </p:sp>
        <p:cxnSp>
          <p:nvCxnSpPr>
            <p:cNvPr id="15" name="Straight Connector 14">
              <a:extLst>
                <a:ext uri="{FF2B5EF4-FFF2-40B4-BE49-F238E27FC236}">
                  <a16:creationId xmlns:a16="http://schemas.microsoft.com/office/drawing/2014/main" id="{5826A766-AB4E-43B9-BAF0-FA5A7E09990F}"/>
                </a:ext>
              </a:extLst>
            </p:cNvPr>
            <p:cNvCxnSpPr/>
            <p:nvPr/>
          </p:nvCxnSpPr>
          <p:spPr>
            <a:xfrm flipH="1">
              <a:off x="1839686" y="3428999"/>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6C53E5-9ACC-475B-8D80-155F50C1178E}"/>
                </a:ext>
              </a:extLst>
            </p:cNvPr>
            <p:cNvCxnSpPr>
              <a:cxnSpLocks/>
            </p:cNvCxnSpPr>
            <p:nvPr/>
          </p:nvCxnSpPr>
          <p:spPr>
            <a:xfrm>
              <a:off x="1839686" y="3428999"/>
              <a:ext cx="0" cy="1999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3D2ABEA-EAEE-4262-88C5-3F329EFA232D}"/>
                </a:ext>
              </a:extLst>
            </p:cNvPr>
            <p:cNvCxnSpPr/>
            <p:nvPr/>
          </p:nvCxnSpPr>
          <p:spPr>
            <a:xfrm>
              <a:off x="1839686" y="4499656"/>
              <a:ext cx="729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B24F92-843D-4453-9703-CC7EE2C12380}"/>
                </a:ext>
              </a:extLst>
            </p:cNvPr>
            <p:cNvCxnSpPr/>
            <p:nvPr/>
          </p:nvCxnSpPr>
          <p:spPr>
            <a:xfrm>
              <a:off x="1839686" y="5428117"/>
              <a:ext cx="729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9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50 000 </a:t>
            </a:r>
            <a:r>
              <a:rPr lang="lv-LV" dirty="0" err="1"/>
              <a:t>euro</a:t>
            </a:r>
            <a:r>
              <a:rPr lang="lv-LV" dirty="0"/>
              <a:t> sliekšņa aprēķins</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pPr marL="342900" indent="-342900">
              <a:buFont typeface="Arial" panose="020B0604020202020204" pitchFamily="34" charset="0"/>
              <a:buChar char="•"/>
            </a:pPr>
            <a:r>
              <a:rPr lang="lv-LV" sz="2400" dirty="0"/>
              <a:t>ar PVN apliekamo preču piegāžu un sniegto pakalpojumu vērtība</a:t>
            </a:r>
          </a:p>
          <a:p>
            <a:pPr marL="342900" indent="-342900">
              <a:buFont typeface="Arial" panose="020B0604020202020204" pitchFamily="34" charset="0"/>
              <a:buChar char="•"/>
            </a:pPr>
            <a:r>
              <a:rPr lang="lv-LV" dirty="0"/>
              <a:t>a</a:t>
            </a:r>
            <a:r>
              <a:rPr lang="lv-LV" sz="2400" dirty="0"/>
              <a:t>r PVN neapliekamie darījumi (52. panta pirmās daļas 20., 21., 22., 24., 25. un 26. punkts)</a:t>
            </a:r>
          </a:p>
          <a:p>
            <a:r>
              <a:rPr lang="lv-LV" sz="2400" dirty="0"/>
              <a:t>	</a:t>
            </a:r>
            <a:r>
              <a:rPr lang="lv-LV" sz="1800" i="1" dirty="0"/>
              <a:t>Piemēram,</a:t>
            </a:r>
          </a:p>
          <a:p>
            <a:pPr marL="285750" lvl="0" indent="-285750" algn="just">
              <a:buFontTx/>
              <a:buChar char="-"/>
            </a:pPr>
            <a:r>
              <a:rPr lang="lv-LV" sz="1800" dirty="0"/>
              <a:t>apdrošināšanas un pārapdrošināšanas pakalpojumu vērtība</a:t>
            </a:r>
          </a:p>
          <a:p>
            <a:pPr marL="285750" lvl="0" indent="-285750" algn="just">
              <a:buFontTx/>
              <a:buChar char="-"/>
            </a:pPr>
            <a:r>
              <a:rPr lang="lv-LV" sz="1800" dirty="0"/>
              <a:t>finanšu un nekustamā īpašuma pārdošanas darījumu vērtība </a:t>
            </a:r>
          </a:p>
          <a:p>
            <a:pPr marL="285750" lvl="0" indent="-285750" algn="just">
              <a:buFontTx/>
              <a:buChar char="-"/>
            </a:pPr>
            <a:r>
              <a:rPr lang="lv-LV" sz="1800" dirty="0"/>
              <a:t>ieguldījumu fondu, apdrošināšanas sabiedrību pārvaldes pakalpojumu vērtība </a:t>
            </a:r>
          </a:p>
          <a:p>
            <a:pPr marL="285750" lvl="0" indent="-285750" algn="just">
              <a:buFontTx/>
              <a:buChar char="-"/>
            </a:pPr>
            <a:r>
              <a:rPr lang="lv-LV" sz="1800" dirty="0"/>
              <a:t>dzīvojamo telpu īres pakalpojumu vērtību</a:t>
            </a:r>
          </a:p>
          <a:p>
            <a:pPr marL="285750" lvl="0" indent="-285750" algn="just">
              <a:buFontTx/>
              <a:buChar char="-"/>
            </a:pPr>
            <a:r>
              <a:rPr lang="lv-LV" sz="1800" dirty="0"/>
              <a:t>atlīdzība par likumiskās zemes lietošanas tiesībām</a:t>
            </a:r>
          </a:p>
          <a:p>
            <a:endParaRPr lang="lv-LV" sz="2400" dirty="0"/>
          </a:p>
        </p:txBody>
      </p:sp>
      <p:sp>
        <p:nvSpPr>
          <p:cNvPr id="2" name="TextBox 1">
            <a:extLst>
              <a:ext uri="{FF2B5EF4-FFF2-40B4-BE49-F238E27FC236}">
                <a16:creationId xmlns:a16="http://schemas.microsoft.com/office/drawing/2014/main" id="{4B14BE20-E36D-858B-7772-AAD65F0FB7E8}"/>
              </a:ext>
            </a:extLst>
          </p:cNvPr>
          <p:cNvSpPr txBox="1"/>
          <p:nvPr/>
        </p:nvSpPr>
        <p:spPr>
          <a:xfrm>
            <a:off x="8942664" y="5953455"/>
            <a:ext cx="2516696" cy="646331"/>
          </a:xfrm>
          <a:prstGeom prst="rect">
            <a:avLst/>
          </a:prstGeom>
          <a:noFill/>
        </p:spPr>
        <p:txBody>
          <a:bodyPr wrap="square">
            <a:spAutoFit/>
          </a:bodyPr>
          <a:lstStyle/>
          <a:p>
            <a:r>
              <a:rPr lang="lv-LV" b="0" dirty="0">
                <a:solidFill>
                  <a:srgbClr val="3F91D5"/>
                </a:solidFill>
                <a:cs typeface="Arial" panose="020B0604020202020204" pitchFamily="34" charset="0"/>
              </a:rPr>
              <a:t>59.panta </a:t>
            </a:r>
            <a:r>
              <a:rPr lang="lv-LV" dirty="0">
                <a:solidFill>
                  <a:srgbClr val="3F91D5"/>
                </a:solidFill>
                <a:cs typeface="Arial" panose="020B0604020202020204" pitchFamily="34" charset="0"/>
              </a:rPr>
              <a:t>otrā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a:p>
            <a:r>
              <a:rPr lang="ru-RU" dirty="0">
                <a:solidFill>
                  <a:srgbClr val="3F91D5"/>
                </a:solidFill>
                <a:cs typeface="Arial" panose="020B0604020202020204" pitchFamily="34" charset="0"/>
              </a:rPr>
              <a:t> </a:t>
            </a:r>
            <a:endParaRPr lang="lv-LV" dirty="0">
              <a:solidFill>
                <a:srgbClr val="3F91D5"/>
              </a:solidFill>
              <a:cs typeface="Arial" panose="020B0604020202020204" pitchFamily="34" charset="0"/>
            </a:endParaRPr>
          </a:p>
        </p:txBody>
      </p:sp>
      <p:pic>
        <p:nvPicPr>
          <p:cNvPr id="3" name="Picture 2">
            <a:extLst>
              <a:ext uri="{FF2B5EF4-FFF2-40B4-BE49-F238E27FC236}">
                <a16:creationId xmlns:a16="http://schemas.microsoft.com/office/drawing/2014/main" id="{FC433ED1-6929-930E-3357-54ACE62D824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63824" y="5611306"/>
            <a:ext cx="684297" cy="684297"/>
          </a:xfrm>
          <a:prstGeom prst="rect">
            <a:avLst/>
          </a:prstGeom>
        </p:spPr>
      </p:pic>
      <p:sp>
        <p:nvSpPr>
          <p:cNvPr id="4" name="TextBox 3">
            <a:extLst>
              <a:ext uri="{FF2B5EF4-FFF2-40B4-BE49-F238E27FC236}">
                <a16:creationId xmlns:a16="http://schemas.microsoft.com/office/drawing/2014/main" id="{5141B5B6-907F-7E29-2CDD-4C2A0C661052}"/>
              </a:ext>
            </a:extLst>
          </p:cNvPr>
          <p:cNvSpPr txBox="1"/>
          <p:nvPr/>
        </p:nvSpPr>
        <p:spPr>
          <a:xfrm>
            <a:off x="1971413" y="5725273"/>
            <a:ext cx="3898084" cy="369332"/>
          </a:xfrm>
          <a:prstGeom prst="rect">
            <a:avLst/>
          </a:prstGeom>
          <a:noFill/>
        </p:spPr>
        <p:txBody>
          <a:bodyPr wrap="square" rtlCol="0">
            <a:spAutoFit/>
          </a:bodyPr>
          <a:lstStyle/>
          <a:p>
            <a:r>
              <a:rPr lang="lv-LV" dirty="0"/>
              <a:t>Aprēķins kalendāra gadam!</a:t>
            </a:r>
          </a:p>
        </p:txBody>
      </p:sp>
    </p:spTree>
    <p:extLst>
      <p:ext uri="{BB962C8B-B14F-4D97-AF65-F5344CB8AC3E}">
        <p14:creationId xmlns:p14="http://schemas.microsoft.com/office/powerpoint/2010/main" val="369627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50 000 </a:t>
            </a:r>
            <a:r>
              <a:rPr lang="lv-LV" dirty="0" err="1"/>
              <a:t>euro</a:t>
            </a:r>
            <a:r>
              <a:rPr lang="lv-LV" dirty="0"/>
              <a:t> sliekšņa aprēķins</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r>
              <a:rPr lang="lv-LV" dirty="0"/>
              <a:t>50 000 </a:t>
            </a:r>
            <a:r>
              <a:rPr lang="lv-LV" dirty="0" err="1"/>
              <a:t>euro</a:t>
            </a:r>
            <a:r>
              <a:rPr lang="lv-LV" dirty="0"/>
              <a:t> slieksnī neiekļauj</a:t>
            </a:r>
          </a:p>
          <a:p>
            <a:endParaRPr lang="lv-LV" dirty="0"/>
          </a:p>
          <a:p>
            <a:pPr marL="342900" indent="-342900">
              <a:buFont typeface="Arial" panose="020B0604020202020204" pitchFamily="34" charset="0"/>
              <a:buChar char="•"/>
            </a:pPr>
            <a:r>
              <a:rPr lang="lv-LV" dirty="0"/>
              <a:t>pamatlīdzekļu un nemateriālo ieguldījumu pārdošanas vērtību</a:t>
            </a:r>
          </a:p>
          <a:p>
            <a:endParaRPr lang="lv-LV" dirty="0"/>
          </a:p>
          <a:p>
            <a:pPr marL="342900" indent="-342900">
              <a:buFont typeface="Arial" panose="020B0604020202020204" pitchFamily="34" charset="0"/>
              <a:buChar char="•"/>
            </a:pPr>
            <a:r>
              <a:rPr lang="lv-LV" dirty="0"/>
              <a:t>slieksnī iekļaujamos neapliekamos ienākumus, ja tiem ir gadījuma raksturs un tie nepārprotami atšķiras no saimnieciskās darbības veida</a:t>
            </a:r>
          </a:p>
        </p:txBody>
      </p:sp>
      <p:sp>
        <p:nvSpPr>
          <p:cNvPr id="2" name="TextBox 1">
            <a:extLst>
              <a:ext uri="{FF2B5EF4-FFF2-40B4-BE49-F238E27FC236}">
                <a16:creationId xmlns:a16="http://schemas.microsoft.com/office/drawing/2014/main" id="{4B14BE20-E36D-858B-7772-AAD65F0FB7E8}"/>
              </a:ext>
            </a:extLst>
          </p:cNvPr>
          <p:cNvSpPr txBox="1"/>
          <p:nvPr/>
        </p:nvSpPr>
        <p:spPr>
          <a:xfrm>
            <a:off x="8690994" y="5907289"/>
            <a:ext cx="2541865" cy="369332"/>
          </a:xfrm>
          <a:prstGeom prst="rect">
            <a:avLst/>
          </a:prstGeom>
          <a:noFill/>
        </p:spPr>
        <p:txBody>
          <a:bodyPr wrap="square">
            <a:spAutoFit/>
          </a:bodyPr>
          <a:lstStyle/>
          <a:p>
            <a:r>
              <a:rPr lang="lv-LV" b="0" dirty="0">
                <a:solidFill>
                  <a:srgbClr val="3F91D5"/>
                </a:solidFill>
                <a:cs typeface="Arial" panose="020B0604020202020204" pitchFamily="34" charset="0"/>
              </a:rPr>
              <a:t>59.panta </a:t>
            </a:r>
            <a:r>
              <a:rPr lang="lv-LV" dirty="0">
                <a:solidFill>
                  <a:srgbClr val="3F91D5"/>
                </a:solidFill>
                <a:cs typeface="Arial" panose="020B0604020202020204" pitchFamily="34" charset="0"/>
              </a:rPr>
              <a:t>trešā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272149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50 000 </a:t>
            </a:r>
            <a:r>
              <a:rPr lang="lv-LV" dirty="0" err="1"/>
              <a:t>euro</a:t>
            </a:r>
            <a:r>
              <a:rPr lang="lv-LV" dirty="0"/>
              <a:t> sliekšņa aprēķins</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endParaRPr lang="lv-LV" dirty="0"/>
          </a:p>
          <a:p>
            <a:r>
              <a:rPr lang="lv-LV" dirty="0"/>
              <a:t>	Ja 50 000 </a:t>
            </a:r>
            <a:r>
              <a:rPr lang="lv-LV" dirty="0" err="1"/>
              <a:t>euro</a:t>
            </a:r>
            <a:r>
              <a:rPr lang="lv-LV" dirty="0"/>
              <a:t> slieksnis sasniegts veicot </a:t>
            </a:r>
            <a:r>
              <a:rPr lang="lv-LV" b="1" dirty="0"/>
              <a:t>tikai</a:t>
            </a:r>
            <a:r>
              <a:rPr lang="lv-LV" dirty="0"/>
              <a:t> ar PVN 	neapliekamos darījumus, reģistrācija PVN nav obligāta</a:t>
            </a:r>
          </a:p>
        </p:txBody>
      </p:sp>
      <p:sp>
        <p:nvSpPr>
          <p:cNvPr id="2" name="TextBox 1">
            <a:extLst>
              <a:ext uri="{FF2B5EF4-FFF2-40B4-BE49-F238E27FC236}">
                <a16:creationId xmlns:a16="http://schemas.microsoft.com/office/drawing/2014/main" id="{4B14BE20-E36D-858B-7772-AAD65F0FB7E8}"/>
              </a:ext>
            </a:extLst>
          </p:cNvPr>
          <p:cNvSpPr txBox="1"/>
          <p:nvPr/>
        </p:nvSpPr>
        <p:spPr>
          <a:xfrm>
            <a:off x="7910818" y="5953455"/>
            <a:ext cx="3548542" cy="369332"/>
          </a:xfrm>
          <a:prstGeom prst="rect">
            <a:avLst/>
          </a:prstGeom>
          <a:noFill/>
        </p:spPr>
        <p:txBody>
          <a:bodyPr wrap="square">
            <a:spAutoFit/>
          </a:bodyPr>
          <a:lstStyle/>
          <a:p>
            <a:r>
              <a:rPr lang="lv-LV" b="0" dirty="0">
                <a:solidFill>
                  <a:srgbClr val="3F91D5"/>
                </a:solidFill>
                <a:cs typeface="Arial" panose="020B0604020202020204" pitchFamily="34" charset="0"/>
              </a:rPr>
              <a:t>59.panta </a:t>
            </a:r>
            <a:r>
              <a:rPr lang="lv-LV" dirty="0">
                <a:solidFill>
                  <a:srgbClr val="3F91D5"/>
                </a:solidFill>
                <a:cs typeface="Arial" panose="020B0604020202020204" pitchFamily="34" charset="0"/>
              </a:rPr>
              <a:t>vienpadsmitā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p:txBody>
      </p:sp>
      <p:pic>
        <p:nvPicPr>
          <p:cNvPr id="6" name="Picture 5">
            <a:extLst>
              <a:ext uri="{FF2B5EF4-FFF2-40B4-BE49-F238E27FC236}">
                <a16:creationId xmlns:a16="http://schemas.microsoft.com/office/drawing/2014/main" id="{94721032-A0DC-568B-567D-27AE9D7FFAEE}"/>
              </a:ext>
            </a:extLst>
          </p:cNvPr>
          <p:cNvPicPr>
            <a:picLocks noChangeAspect="1"/>
          </p:cNvPicPr>
          <p:nvPr/>
        </p:nvPicPr>
        <p:blipFill>
          <a:blip r:embed="rId2"/>
          <a:stretch>
            <a:fillRect/>
          </a:stretch>
        </p:blipFill>
        <p:spPr>
          <a:xfrm>
            <a:off x="838200" y="2277691"/>
            <a:ext cx="725487" cy="725487"/>
          </a:xfrm>
          <a:prstGeom prst="rect">
            <a:avLst/>
          </a:prstGeom>
        </p:spPr>
      </p:pic>
    </p:spTree>
    <p:extLst>
      <p:ext uri="{BB962C8B-B14F-4D97-AF65-F5344CB8AC3E}">
        <p14:creationId xmlns:p14="http://schemas.microsoft.com/office/powerpoint/2010/main" val="243678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50 000 </a:t>
            </a:r>
            <a:r>
              <a:rPr lang="lv-LV" dirty="0" err="1"/>
              <a:t>euro</a:t>
            </a:r>
            <a:r>
              <a:rPr lang="lv-LV" dirty="0"/>
              <a:t> sliekšņa pārsniegums un PVN aprēķins</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endParaRPr lang="lv-LV" dirty="0"/>
          </a:p>
          <a:p>
            <a:r>
              <a:rPr lang="lv-LV" sz="3200" b="1" dirty="0">
                <a:solidFill>
                  <a:srgbClr val="C00000"/>
                </a:solidFill>
              </a:rPr>
              <a:t>!  </a:t>
            </a:r>
            <a:r>
              <a:rPr lang="lv-LV" dirty="0"/>
              <a:t>Pārsniedzot 50 000 </a:t>
            </a:r>
            <a:r>
              <a:rPr lang="lv-LV" dirty="0" err="1"/>
              <a:t>euro</a:t>
            </a:r>
            <a:r>
              <a:rPr lang="lv-LV" dirty="0"/>
              <a:t> slieksni jāreģistrējas PVN maksātāju     reģistrā</a:t>
            </a:r>
          </a:p>
          <a:p>
            <a:endParaRPr lang="lv-LV" dirty="0"/>
          </a:p>
          <a:p>
            <a:r>
              <a:rPr lang="lv-LV" sz="3200" b="1" dirty="0">
                <a:solidFill>
                  <a:srgbClr val="C00000"/>
                </a:solidFill>
              </a:rPr>
              <a:t>!</a:t>
            </a:r>
            <a:r>
              <a:rPr lang="lv-LV" sz="2400" b="1" dirty="0">
                <a:solidFill>
                  <a:srgbClr val="C00000"/>
                </a:solidFill>
              </a:rPr>
              <a:t>   </a:t>
            </a:r>
            <a:r>
              <a:rPr lang="lv-LV" dirty="0"/>
              <a:t>PVN jāsāk maksāt, ja pārsniedz 10% no sliekšņa, tātad pārsniedzot 55 000 </a:t>
            </a:r>
            <a:r>
              <a:rPr lang="lv-LV" dirty="0" err="1"/>
              <a:t>euro</a:t>
            </a:r>
            <a:endParaRPr lang="lv-LV" dirty="0"/>
          </a:p>
        </p:txBody>
      </p:sp>
      <p:sp>
        <p:nvSpPr>
          <p:cNvPr id="2" name="TextBox 1">
            <a:extLst>
              <a:ext uri="{FF2B5EF4-FFF2-40B4-BE49-F238E27FC236}">
                <a16:creationId xmlns:a16="http://schemas.microsoft.com/office/drawing/2014/main" id="{4B14BE20-E36D-858B-7772-AAD65F0FB7E8}"/>
              </a:ext>
            </a:extLst>
          </p:cNvPr>
          <p:cNvSpPr txBox="1"/>
          <p:nvPr/>
        </p:nvSpPr>
        <p:spPr>
          <a:xfrm>
            <a:off x="7910818" y="5953455"/>
            <a:ext cx="3548542" cy="369332"/>
          </a:xfrm>
          <a:prstGeom prst="rect">
            <a:avLst/>
          </a:prstGeom>
          <a:noFill/>
        </p:spPr>
        <p:txBody>
          <a:bodyPr wrap="square">
            <a:spAutoFit/>
          </a:bodyPr>
          <a:lstStyle/>
          <a:p>
            <a:r>
              <a:rPr lang="lv-LV" dirty="0">
                <a:solidFill>
                  <a:srgbClr val="3F91D5"/>
                </a:solidFill>
                <a:cs typeface="Arial" panose="020B0604020202020204" pitchFamily="34" charset="0"/>
              </a:rPr>
              <a:t>34</a:t>
            </a:r>
            <a:r>
              <a:rPr lang="lv-LV" b="0" dirty="0">
                <a:solidFill>
                  <a:srgbClr val="3F91D5"/>
                </a:solidFill>
                <a:cs typeface="Arial" panose="020B0604020202020204" pitchFamily="34" charset="0"/>
              </a:rPr>
              <a:t>.panta </a:t>
            </a:r>
            <a:r>
              <a:rPr lang="lv-LV" dirty="0">
                <a:solidFill>
                  <a:srgbClr val="3F91D5"/>
                </a:solidFill>
                <a:cs typeface="Arial" panose="020B0604020202020204" pitchFamily="34" charset="0"/>
              </a:rPr>
              <a:t>desmitā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96890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Ja fiziska persona neveic saimniecisko darbību</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endParaRPr lang="lv-LV" dirty="0"/>
          </a:p>
          <a:p>
            <a:r>
              <a:rPr lang="lv-LV" dirty="0"/>
              <a:t>Fiziska persona ir tiesīga apsaimniekot, jeb rūpēties par savu īpašumus, neveicot saimniecisko darbību PVN likuma izpratnē</a:t>
            </a:r>
          </a:p>
          <a:p>
            <a:endParaRPr lang="lv-LV" dirty="0"/>
          </a:p>
          <a:p>
            <a:endParaRPr lang="lv-LV" dirty="0"/>
          </a:p>
          <a:p>
            <a:endParaRPr lang="lv-LV" dirty="0"/>
          </a:p>
          <a:p>
            <a:r>
              <a:rPr lang="lv-LV" dirty="0"/>
              <a:t>	Neizpildoties saimnieciskās darbības kritērijiem, fiziskā 	persona nav nodokļa (PVN) maksātājs</a:t>
            </a:r>
          </a:p>
        </p:txBody>
      </p:sp>
      <p:pic>
        <p:nvPicPr>
          <p:cNvPr id="6" name="Picture 5">
            <a:extLst>
              <a:ext uri="{FF2B5EF4-FFF2-40B4-BE49-F238E27FC236}">
                <a16:creationId xmlns:a16="http://schemas.microsoft.com/office/drawing/2014/main" id="{94721032-A0DC-568B-567D-27AE9D7FFAEE}"/>
              </a:ext>
            </a:extLst>
          </p:cNvPr>
          <p:cNvPicPr>
            <a:picLocks noChangeAspect="1"/>
          </p:cNvPicPr>
          <p:nvPr/>
        </p:nvPicPr>
        <p:blipFill>
          <a:blip r:embed="rId2"/>
          <a:stretch>
            <a:fillRect/>
          </a:stretch>
        </p:blipFill>
        <p:spPr>
          <a:xfrm>
            <a:off x="838200" y="4497109"/>
            <a:ext cx="725487" cy="725487"/>
          </a:xfrm>
          <a:prstGeom prst="rect">
            <a:avLst/>
          </a:prstGeom>
        </p:spPr>
      </p:pic>
    </p:spTree>
    <p:extLst>
      <p:ext uri="{BB962C8B-B14F-4D97-AF65-F5344CB8AC3E}">
        <p14:creationId xmlns:p14="http://schemas.microsoft.com/office/powerpoint/2010/main" val="407189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4C944653-CC91-4260-E9D4-29FD362C78DC}"/>
              </a:ext>
            </a:extLst>
          </p:cNvPr>
          <p:cNvSpPr>
            <a:spLocks noGrp="1"/>
          </p:cNvSpPr>
          <p:nvPr>
            <p:ph type="title"/>
          </p:nvPr>
        </p:nvSpPr>
        <p:spPr>
          <a:xfrm>
            <a:off x="1629751" y="1118473"/>
            <a:ext cx="8924392" cy="1037867"/>
          </a:xfrm>
        </p:spPr>
        <p:txBody>
          <a:bodyPr>
            <a:normAutofit/>
          </a:bodyPr>
          <a:lstStyle/>
          <a:p>
            <a:pPr algn="ctr"/>
            <a:r>
              <a:rPr lang="lv-LV" dirty="0"/>
              <a:t>Piemērs</a:t>
            </a:r>
          </a:p>
        </p:txBody>
      </p:sp>
      <p:sp>
        <p:nvSpPr>
          <p:cNvPr id="19"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05D5494E-3C31-34D0-D69E-8EB423E22E82}"/>
              </a:ext>
            </a:extLst>
          </p:cNvPr>
          <p:cNvSpPr>
            <a:spLocks noGrp="1"/>
          </p:cNvSpPr>
          <p:nvPr>
            <p:ph idx="1"/>
          </p:nvPr>
        </p:nvSpPr>
        <p:spPr>
          <a:xfrm>
            <a:off x="1264693" y="2643172"/>
            <a:ext cx="9662615" cy="4098204"/>
          </a:xfrm>
        </p:spPr>
        <p:txBody>
          <a:bodyPr>
            <a:normAutofit/>
          </a:bodyPr>
          <a:lstStyle/>
          <a:p>
            <a:r>
              <a:rPr lang="lv-LV" sz="2000" dirty="0">
                <a:latin typeface="+mn-lt"/>
              </a:rPr>
              <a:t>Fiziska persona:</a:t>
            </a:r>
          </a:p>
          <a:p>
            <a:r>
              <a:rPr lang="lv-LV" sz="2000" dirty="0">
                <a:latin typeface="+mn-lt"/>
              </a:rPr>
              <a:t>    - nav reģistrēta saimnieciskā darbība </a:t>
            </a:r>
          </a:p>
          <a:p>
            <a:r>
              <a:rPr lang="lv-LV" sz="2000" dirty="0">
                <a:latin typeface="+mn-lt"/>
              </a:rPr>
              <a:t>    - pārdod ciršanas tiesības no savā īpašumā augoša meža noslēdzot vienu pārdošanas darījumu (līgumu) par 55 000 </a:t>
            </a:r>
            <a:r>
              <a:rPr lang="lv-LV" sz="2000" dirty="0" err="1">
                <a:latin typeface="+mn-lt"/>
              </a:rPr>
              <a:t>euro</a:t>
            </a:r>
            <a:r>
              <a:rPr lang="lv-LV" sz="2000" dirty="0">
                <a:latin typeface="+mn-lt"/>
              </a:rPr>
              <a:t>, neizpildoties saimnieciskās darbības kritērijiem PVN likuma izpratnē</a:t>
            </a:r>
          </a:p>
          <a:p>
            <a:endParaRPr lang="lv-LV" sz="2000" b="0" i="0" dirty="0">
              <a:effectLst/>
              <a:latin typeface="+mn-lt"/>
            </a:endParaRPr>
          </a:p>
          <a:p>
            <a:r>
              <a:rPr lang="lv-LV" sz="2000" b="0" i="0" dirty="0">
                <a:solidFill>
                  <a:srgbClr val="00B050"/>
                </a:solidFill>
                <a:effectLst/>
                <a:latin typeface="+mn-lt"/>
              </a:rPr>
              <a:t>Nav jāreģistrējas PVN maksātāju reģistrā un PVN nav jāmaksā neatkarīgi no darījuma summas</a:t>
            </a:r>
          </a:p>
          <a:p>
            <a:endParaRPr lang="lv-LV" sz="2000" b="0" i="0" dirty="0">
              <a:effectLst/>
              <a:latin typeface="+mn-lt"/>
            </a:endParaRPr>
          </a:p>
        </p:txBody>
      </p:sp>
    </p:spTree>
    <p:extLst>
      <p:ext uri="{BB962C8B-B14F-4D97-AF65-F5344CB8AC3E}">
        <p14:creationId xmlns:p14="http://schemas.microsoft.com/office/powerpoint/2010/main" val="173865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4C944653-CC91-4260-E9D4-29FD362C78DC}"/>
              </a:ext>
            </a:extLst>
          </p:cNvPr>
          <p:cNvSpPr>
            <a:spLocks noGrp="1"/>
          </p:cNvSpPr>
          <p:nvPr>
            <p:ph type="title"/>
          </p:nvPr>
        </p:nvSpPr>
        <p:spPr>
          <a:xfrm>
            <a:off x="1629751" y="1118473"/>
            <a:ext cx="8924392" cy="1037867"/>
          </a:xfrm>
        </p:spPr>
        <p:txBody>
          <a:bodyPr>
            <a:normAutofit/>
          </a:bodyPr>
          <a:lstStyle/>
          <a:p>
            <a:pPr algn="ctr"/>
            <a:r>
              <a:rPr lang="lv-LV" dirty="0"/>
              <a:t>Piemērs</a:t>
            </a:r>
          </a:p>
        </p:txBody>
      </p:sp>
      <p:sp>
        <p:nvSpPr>
          <p:cNvPr id="19"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05D5494E-3C31-34D0-D69E-8EB423E22E82}"/>
              </a:ext>
            </a:extLst>
          </p:cNvPr>
          <p:cNvSpPr>
            <a:spLocks noGrp="1"/>
          </p:cNvSpPr>
          <p:nvPr>
            <p:ph idx="1"/>
          </p:nvPr>
        </p:nvSpPr>
        <p:spPr>
          <a:xfrm>
            <a:off x="1264693" y="2500504"/>
            <a:ext cx="9662615" cy="4240872"/>
          </a:xfrm>
        </p:spPr>
        <p:txBody>
          <a:bodyPr>
            <a:normAutofit lnSpcReduction="10000"/>
          </a:bodyPr>
          <a:lstStyle/>
          <a:p>
            <a:r>
              <a:rPr lang="lv-LV" sz="2000" dirty="0">
                <a:latin typeface="+mn-lt"/>
              </a:rPr>
              <a:t>Fiziska persona:</a:t>
            </a:r>
          </a:p>
          <a:p>
            <a:r>
              <a:rPr lang="lv-LV" sz="2000" dirty="0">
                <a:latin typeface="+mn-lt"/>
              </a:rPr>
              <a:t>    - nav reģistrēta saimnieciskā darbība </a:t>
            </a:r>
          </a:p>
          <a:p>
            <a:r>
              <a:rPr lang="lv-LV" sz="2000" dirty="0">
                <a:latin typeface="+mn-lt"/>
              </a:rPr>
              <a:t>    - pārdod ciršanas tiesības no savā īpašumā augoša meža noslēdzot vienu pārdošanas darījumu (līgumu) par 100 000 </a:t>
            </a:r>
            <a:r>
              <a:rPr lang="lv-LV" sz="2000" dirty="0" err="1">
                <a:latin typeface="+mn-lt"/>
              </a:rPr>
              <a:t>euro</a:t>
            </a:r>
            <a:r>
              <a:rPr lang="lv-LV" sz="2000" dirty="0">
                <a:latin typeface="+mn-lt"/>
              </a:rPr>
              <a:t>, neizpildoties saimnieciskās darbības kritērijiem PVN likuma izpratnē</a:t>
            </a:r>
          </a:p>
          <a:p>
            <a:endParaRPr lang="lv-LV" sz="2000" dirty="0">
              <a:latin typeface="+mn-lt"/>
            </a:endParaRPr>
          </a:p>
          <a:p>
            <a:pPr defTabSz="685800">
              <a:spcBef>
                <a:spcPts val="750"/>
              </a:spcBef>
              <a:buClr>
                <a:srgbClr val="0BD0D9"/>
              </a:buClr>
            </a:pPr>
            <a:r>
              <a:rPr lang="lv-LV" altLang="lv-LV" sz="2000" i="1" dirty="0">
                <a:solidFill>
                  <a:schemeClr val="tx1"/>
                </a:solidFill>
                <a:cs typeface="Arial" panose="020B0604020202020204" pitchFamily="34" charset="0"/>
              </a:rPr>
              <a:t>Līgumā noteikta samaksa divos maksājumos:</a:t>
            </a:r>
          </a:p>
          <a:p>
            <a:pPr defTabSz="685800">
              <a:spcBef>
                <a:spcPts val="750"/>
              </a:spcBef>
              <a:buClr>
                <a:srgbClr val="0BD0D9"/>
              </a:buClr>
            </a:pPr>
            <a:r>
              <a:rPr lang="lv-LV" altLang="lv-LV" sz="2000" i="1" dirty="0">
                <a:solidFill>
                  <a:schemeClr val="tx1"/>
                </a:solidFill>
                <a:cs typeface="Arial" panose="020B0604020202020204" pitchFamily="34" charset="0"/>
              </a:rPr>
              <a:t>     - aprīlī veikts avansa maksājums</a:t>
            </a:r>
          </a:p>
          <a:p>
            <a:pPr defTabSz="685800">
              <a:spcBef>
                <a:spcPts val="750"/>
              </a:spcBef>
              <a:buClr>
                <a:srgbClr val="0BD0D9"/>
              </a:buClr>
            </a:pPr>
            <a:r>
              <a:rPr lang="lv-LV" altLang="lv-LV" sz="2000" i="1" dirty="0">
                <a:solidFill>
                  <a:schemeClr val="tx1"/>
                </a:solidFill>
                <a:cs typeface="Arial" panose="020B0604020202020204" pitchFamily="34" charset="0"/>
              </a:rPr>
              <a:t>     - jūlijā noslēdzošais maksājums, pēc koku izciršanas fakta</a:t>
            </a:r>
          </a:p>
          <a:p>
            <a:endParaRPr lang="lv-LV" sz="2000" b="0" i="0" dirty="0">
              <a:effectLst/>
              <a:latin typeface="+mn-lt"/>
            </a:endParaRPr>
          </a:p>
          <a:p>
            <a:r>
              <a:rPr lang="lv-LV" sz="2000" b="0" i="0" dirty="0">
                <a:solidFill>
                  <a:srgbClr val="00B050"/>
                </a:solidFill>
                <a:effectLst/>
                <a:latin typeface="+mn-lt"/>
              </a:rPr>
              <a:t>Nav jāreģistrējas PVN maksātāju reģistrā un PVN nav jāmaksā neatkarīgi no darījuma summas</a:t>
            </a:r>
          </a:p>
          <a:p>
            <a:endParaRPr lang="lv-LV" sz="2000" b="0" i="0" dirty="0">
              <a:effectLst/>
              <a:latin typeface="+mn-lt"/>
            </a:endParaRPr>
          </a:p>
        </p:txBody>
      </p:sp>
    </p:spTree>
    <p:extLst>
      <p:ext uri="{BB962C8B-B14F-4D97-AF65-F5344CB8AC3E}">
        <p14:creationId xmlns:p14="http://schemas.microsoft.com/office/powerpoint/2010/main" val="318818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74D7BE-A1E4-4F93-90D4-AECB3F327688}"/>
              </a:ext>
            </a:extLst>
          </p:cNvPr>
          <p:cNvSpPr>
            <a:spLocks noGrp="1"/>
          </p:cNvSpPr>
          <p:nvPr>
            <p:ph type="title"/>
          </p:nvPr>
        </p:nvSpPr>
        <p:spPr/>
        <p:txBody>
          <a:bodyPr/>
          <a:lstStyle/>
          <a:p>
            <a:r>
              <a:rPr lang="lv-LV" sz="2800" noProof="1"/>
              <a:t>Reģistrācija PVN maksātāju reģistrā</a:t>
            </a:r>
            <a:endParaRPr lang="lv-LV" noProof="1"/>
          </a:p>
        </p:txBody>
      </p:sp>
      <p:sp>
        <p:nvSpPr>
          <p:cNvPr id="7" name="Title 4">
            <a:extLst>
              <a:ext uri="{FF2B5EF4-FFF2-40B4-BE49-F238E27FC236}">
                <a16:creationId xmlns:a16="http://schemas.microsoft.com/office/drawing/2014/main" id="{B9C74BF3-EAF6-F411-3EE8-2B68CCE4CEBB}"/>
              </a:ext>
            </a:extLst>
          </p:cNvPr>
          <p:cNvSpPr txBox="1">
            <a:spLocks/>
          </p:cNvSpPr>
          <p:nvPr/>
        </p:nvSpPr>
        <p:spPr>
          <a:xfrm>
            <a:off x="990600" y="4777272"/>
            <a:ext cx="9714571" cy="1110571"/>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b="1" kern="1200">
                <a:solidFill>
                  <a:srgbClr val="012269"/>
                </a:solidFill>
                <a:latin typeface="Verdana" panose="020B0604030504040204" pitchFamily="34" charset="0"/>
                <a:ea typeface="Verdana" panose="020B0604030504040204" pitchFamily="34" charset="0"/>
                <a:cs typeface="+mj-cs"/>
              </a:defRPr>
            </a:lvl1pPr>
          </a:lstStyle>
          <a:p>
            <a:br>
              <a:rPr lang="lv-LV" sz="3400" b="0"/>
            </a:br>
            <a:r>
              <a:rPr lang="lv-LV" sz="3400"/>
              <a:t> </a:t>
            </a:r>
            <a:br>
              <a:rPr lang="lv-LV"/>
            </a:br>
            <a:endParaRPr lang="lv-LV" dirty="0"/>
          </a:p>
        </p:txBody>
      </p:sp>
    </p:spTree>
    <p:extLst>
      <p:ext uri="{BB962C8B-B14F-4D97-AF65-F5344CB8AC3E}">
        <p14:creationId xmlns:p14="http://schemas.microsoft.com/office/powerpoint/2010/main" val="66899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Atliktā reģistrācija</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endParaRPr lang="lv-LV" sz="2400" dirty="0"/>
          </a:p>
          <a:p>
            <a:pPr>
              <a:lnSpc>
                <a:spcPct val="100000"/>
              </a:lnSpc>
            </a:pPr>
            <a:r>
              <a:rPr lang="lv-LV" sz="2400" dirty="0"/>
              <a:t>Pārsniedzot PVN reģistrācijas slieksni</a:t>
            </a:r>
            <a:r>
              <a:rPr lang="lv-LV" dirty="0"/>
              <a:t> 50 000 </a:t>
            </a:r>
            <a:r>
              <a:rPr lang="lv-LV" dirty="0" err="1"/>
              <a:t>euro</a:t>
            </a:r>
            <a:r>
              <a:rPr lang="lv-LV" dirty="0"/>
              <a:t> ne vairāk kā par 10%, ir tiesības atlikt reģistrāciju PVN maksātāju reģistrā līdz gada beigām</a:t>
            </a:r>
          </a:p>
          <a:p>
            <a:endParaRPr lang="lv-LV" sz="2400" dirty="0"/>
          </a:p>
          <a:p>
            <a:endParaRPr lang="lv-LV" sz="2400" dirty="0"/>
          </a:p>
        </p:txBody>
      </p:sp>
      <p:sp>
        <p:nvSpPr>
          <p:cNvPr id="2" name="TextBox 1">
            <a:extLst>
              <a:ext uri="{FF2B5EF4-FFF2-40B4-BE49-F238E27FC236}">
                <a16:creationId xmlns:a16="http://schemas.microsoft.com/office/drawing/2014/main" id="{4B14BE20-E36D-858B-7772-AAD65F0FB7E8}"/>
              </a:ext>
            </a:extLst>
          </p:cNvPr>
          <p:cNvSpPr txBox="1"/>
          <p:nvPr/>
        </p:nvSpPr>
        <p:spPr>
          <a:xfrm>
            <a:off x="8699385" y="5954866"/>
            <a:ext cx="2734810" cy="369332"/>
          </a:xfrm>
          <a:prstGeom prst="rect">
            <a:avLst/>
          </a:prstGeom>
          <a:noFill/>
        </p:spPr>
        <p:txBody>
          <a:bodyPr wrap="square">
            <a:spAutoFit/>
          </a:bodyPr>
          <a:lstStyle/>
          <a:p>
            <a:r>
              <a:rPr lang="lv-LV" b="0" dirty="0">
                <a:solidFill>
                  <a:srgbClr val="3F91D5"/>
                </a:solidFill>
                <a:cs typeface="Arial" panose="020B0604020202020204" pitchFamily="34" charset="0"/>
              </a:rPr>
              <a:t>59.panta </a:t>
            </a:r>
            <a:r>
              <a:rPr lang="lv-LV" dirty="0">
                <a:solidFill>
                  <a:srgbClr val="3F91D5"/>
                </a:solidFill>
                <a:cs typeface="Arial" panose="020B0604020202020204" pitchFamily="34" charset="0"/>
              </a:rPr>
              <a:t>ceturtā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p:txBody>
      </p:sp>
      <p:grpSp>
        <p:nvGrpSpPr>
          <p:cNvPr id="3" name="Group 2">
            <a:extLst>
              <a:ext uri="{FF2B5EF4-FFF2-40B4-BE49-F238E27FC236}">
                <a16:creationId xmlns:a16="http://schemas.microsoft.com/office/drawing/2014/main" id="{830213E0-921E-4F81-1AB4-68A9A6404744}"/>
              </a:ext>
            </a:extLst>
          </p:cNvPr>
          <p:cNvGrpSpPr/>
          <p:nvPr/>
        </p:nvGrpSpPr>
        <p:grpSpPr>
          <a:xfrm>
            <a:off x="854137" y="3703695"/>
            <a:ext cx="10286443" cy="1724701"/>
            <a:chOff x="1238250" y="4039255"/>
            <a:chExt cx="10286443" cy="1724701"/>
          </a:xfrm>
        </p:grpSpPr>
        <p:cxnSp>
          <p:nvCxnSpPr>
            <p:cNvPr id="4" name="Straight Arrow Connector 3">
              <a:extLst>
                <a:ext uri="{FF2B5EF4-FFF2-40B4-BE49-F238E27FC236}">
                  <a16:creationId xmlns:a16="http://schemas.microsoft.com/office/drawing/2014/main" id="{DFA7EE18-E605-09E3-D211-2F456F97ECDA}"/>
                </a:ext>
              </a:extLst>
            </p:cNvPr>
            <p:cNvCxnSpPr/>
            <p:nvPr/>
          </p:nvCxnSpPr>
          <p:spPr>
            <a:xfrm>
              <a:off x="1238250" y="4686300"/>
              <a:ext cx="9372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BA4D5D8-392C-EF40-7FB0-4ED8C6BD048B}"/>
                </a:ext>
              </a:extLst>
            </p:cNvPr>
            <p:cNvCxnSpPr/>
            <p:nvPr/>
          </p:nvCxnSpPr>
          <p:spPr>
            <a:xfrm>
              <a:off x="6334125" y="4438650"/>
              <a:ext cx="0" cy="4191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2BC202E8-50C0-4EA1-5374-04AF6B8A8DCC}"/>
                </a:ext>
              </a:extLst>
            </p:cNvPr>
            <p:cNvSpPr/>
            <p:nvPr/>
          </p:nvSpPr>
          <p:spPr>
            <a:xfrm rot="5400000">
              <a:off x="8370392" y="3411389"/>
              <a:ext cx="366116" cy="3505199"/>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9" name="TextBox 8">
              <a:extLst>
                <a:ext uri="{FF2B5EF4-FFF2-40B4-BE49-F238E27FC236}">
                  <a16:creationId xmlns:a16="http://schemas.microsoft.com/office/drawing/2014/main" id="{2F7C1A5B-713C-AD7F-3648-F3A1BA47F226}"/>
                </a:ext>
              </a:extLst>
            </p:cNvPr>
            <p:cNvSpPr txBox="1"/>
            <p:nvPr/>
          </p:nvSpPr>
          <p:spPr>
            <a:xfrm>
              <a:off x="5800725" y="4048126"/>
              <a:ext cx="1276350" cy="366117"/>
            </a:xfrm>
            <a:prstGeom prst="rect">
              <a:avLst/>
            </a:prstGeom>
            <a:noFill/>
          </p:spPr>
          <p:txBody>
            <a:bodyPr wrap="square" rtlCol="0">
              <a:spAutoFit/>
            </a:bodyPr>
            <a:lstStyle/>
            <a:p>
              <a:r>
                <a:rPr lang="lv-LV" dirty="0"/>
                <a:t>51 000</a:t>
              </a:r>
            </a:p>
          </p:txBody>
        </p:sp>
        <p:sp>
          <p:nvSpPr>
            <p:cNvPr id="10" name="TextBox 9">
              <a:extLst>
                <a:ext uri="{FF2B5EF4-FFF2-40B4-BE49-F238E27FC236}">
                  <a16:creationId xmlns:a16="http://schemas.microsoft.com/office/drawing/2014/main" id="{4B231A63-2924-BF8A-B440-8B9A5D388AE1}"/>
                </a:ext>
              </a:extLst>
            </p:cNvPr>
            <p:cNvSpPr txBox="1"/>
            <p:nvPr/>
          </p:nvSpPr>
          <p:spPr>
            <a:xfrm>
              <a:off x="9658537" y="4039255"/>
              <a:ext cx="1866156" cy="523220"/>
            </a:xfrm>
            <a:prstGeom prst="rect">
              <a:avLst/>
            </a:prstGeom>
            <a:noFill/>
          </p:spPr>
          <p:txBody>
            <a:bodyPr wrap="square" rtlCol="0">
              <a:spAutoFit/>
            </a:bodyPr>
            <a:lstStyle/>
            <a:p>
              <a:pPr algn="ctr"/>
              <a:r>
                <a:rPr lang="lv-LV" sz="1400" dirty="0"/>
                <a:t>Jāsāk maksāt PVN </a:t>
              </a:r>
            </a:p>
            <a:p>
              <a:pPr algn="ctr"/>
              <a:r>
                <a:rPr lang="lv-LV" sz="1400" dirty="0"/>
                <a:t>no 1.janvāra</a:t>
              </a:r>
            </a:p>
          </p:txBody>
        </p:sp>
        <p:sp>
          <p:nvSpPr>
            <p:cNvPr id="11" name="TextBox 10">
              <a:extLst>
                <a:ext uri="{FF2B5EF4-FFF2-40B4-BE49-F238E27FC236}">
                  <a16:creationId xmlns:a16="http://schemas.microsoft.com/office/drawing/2014/main" id="{93ACD920-3F78-45D1-EB44-35C5E5EB1517}"/>
                </a:ext>
              </a:extLst>
            </p:cNvPr>
            <p:cNvSpPr txBox="1"/>
            <p:nvPr/>
          </p:nvSpPr>
          <p:spPr>
            <a:xfrm>
              <a:off x="7077075" y="5394624"/>
              <a:ext cx="2785382" cy="369332"/>
            </a:xfrm>
            <a:prstGeom prst="rect">
              <a:avLst/>
            </a:prstGeom>
            <a:noFill/>
          </p:spPr>
          <p:txBody>
            <a:bodyPr wrap="square" rtlCol="0">
              <a:spAutoFit/>
            </a:bodyPr>
            <a:lstStyle/>
            <a:p>
              <a:r>
                <a:rPr lang="lv-LV" dirty="0"/>
                <a:t>nepārsniedz 55 000</a:t>
              </a:r>
            </a:p>
          </p:txBody>
        </p:sp>
      </p:grpSp>
    </p:spTree>
    <p:extLst>
      <p:ext uri="{BB962C8B-B14F-4D97-AF65-F5344CB8AC3E}">
        <p14:creationId xmlns:p14="http://schemas.microsoft.com/office/powerpoint/2010/main" val="301160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74D7BE-A1E4-4F93-90D4-AECB3F327688}"/>
              </a:ext>
            </a:extLst>
          </p:cNvPr>
          <p:cNvSpPr>
            <a:spLocks noGrp="1"/>
          </p:cNvSpPr>
          <p:nvPr>
            <p:ph type="title"/>
          </p:nvPr>
        </p:nvSpPr>
        <p:spPr/>
        <p:txBody>
          <a:bodyPr/>
          <a:lstStyle/>
          <a:p>
            <a:r>
              <a:rPr lang="lv-LV" sz="2800" noProof="1"/>
              <a:t>Nodokļa maksātājs un saimnieciskā darbība</a:t>
            </a:r>
            <a:endParaRPr lang="lv-LV" noProof="1"/>
          </a:p>
        </p:txBody>
      </p:sp>
      <p:sp>
        <p:nvSpPr>
          <p:cNvPr id="7" name="Title 4">
            <a:extLst>
              <a:ext uri="{FF2B5EF4-FFF2-40B4-BE49-F238E27FC236}">
                <a16:creationId xmlns:a16="http://schemas.microsoft.com/office/drawing/2014/main" id="{B9C74BF3-EAF6-F411-3EE8-2B68CCE4CEBB}"/>
              </a:ext>
            </a:extLst>
          </p:cNvPr>
          <p:cNvSpPr txBox="1">
            <a:spLocks/>
          </p:cNvSpPr>
          <p:nvPr/>
        </p:nvSpPr>
        <p:spPr>
          <a:xfrm>
            <a:off x="990600" y="4777272"/>
            <a:ext cx="9714571" cy="1110571"/>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b="1" kern="1200">
                <a:solidFill>
                  <a:srgbClr val="012269"/>
                </a:solidFill>
                <a:latin typeface="Verdana" panose="020B0604030504040204" pitchFamily="34" charset="0"/>
                <a:ea typeface="Verdana" panose="020B0604030504040204" pitchFamily="34" charset="0"/>
                <a:cs typeface="+mj-cs"/>
              </a:defRPr>
            </a:lvl1pPr>
          </a:lstStyle>
          <a:p>
            <a:br>
              <a:rPr lang="lv-LV" sz="3400" b="0"/>
            </a:br>
            <a:r>
              <a:rPr lang="lv-LV" sz="3400"/>
              <a:t> </a:t>
            </a:r>
            <a:br>
              <a:rPr lang="lv-LV"/>
            </a:br>
            <a:endParaRPr lang="lv-LV" dirty="0"/>
          </a:p>
        </p:txBody>
      </p:sp>
    </p:spTree>
    <p:extLst>
      <p:ext uri="{BB962C8B-B14F-4D97-AF65-F5344CB8AC3E}">
        <p14:creationId xmlns:p14="http://schemas.microsoft.com/office/powerpoint/2010/main" val="18994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p:txBody>
          <a:bodyPr>
            <a:normAutofit/>
          </a:bodyPr>
          <a:lstStyle/>
          <a:p>
            <a:r>
              <a:rPr lang="ru-RU" dirty="0">
                <a:solidFill>
                  <a:schemeClr val="accent1"/>
                </a:solidFill>
              </a:rPr>
              <a:t> </a:t>
            </a:r>
            <a:r>
              <a:rPr lang="lv-LV" dirty="0"/>
              <a:t>PVN registrācijas iesnieguma iesniegšanas</a:t>
            </a:r>
            <a:br>
              <a:rPr lang="lv-LV" dirty="0"/>
            </a:br>
            <a:r>
              <a:rPr lang="lv-LV" dirty="0"/>
              <a:t> termiņi</a:t>
            </a:r>
            <a:br>
              <a:rPr lang="lv-LV" dirty="0">
                <a:effectLst/>
                <a:latin typeface="+mn-lt"/>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81527" y="1785021"/>
            <a:ext cx="10515600" cy="4045072"/>
          </a:xfrm>
        </p:spPr>
        <p:txBody>
          <a:bodyPr>
            <a:noAutofit/>
          </a:bodyPr>
          <a:lstStyle/>
          <a:p>
            <a:pPr marL="342900" indent="-342900">
              <a:buFont typeface="Wingdings" panose="05000000000000000000" pitchFamily="2" charset="2"/>
              <a:buChar char="Ø"/>
            </a:pPr>
            <a:endParaRPr lang="en-US" b="1" dirty="0"/>
          </a:p>
          <a:p>
            <a:pPr marL="342900" indent="-342900">
              <a:buFont typeface="Wingdings" panose="05000000000000000000" pitchFamily="2" charset="2"/>
              <a:buChar char="Ø"/>
            </a:pPr>
            <a:endParaRPr lang="lv-LV" sz="2400" dirty="0"/>
          </a:p>
        </p:txBody>
      </p:sp>
      <p:graphicFrame>
        <p:nvGraphicFramePr>
          <p:cNvPr id="4" name="Content Placeholder 7">
            <a:extLst>
              <a:ext uri="{FF2B5EF4-FFF2-40B4-BE49-F238E27FC236}">
                <a16:creationId xmlns:a16="http://schemas.microsoft.com/office/drawing/2014/main" id="{560430E3-578E-2B25-ADFE-3CEA267F0E10}"/>
              </a:ext>
            </a:extLst>
          </p:cNvPr>
          <p:cNvGraphicFramePr>
            <a:graphicFrameLocks/>
          </p:cNvGraphicFramePr>
          <p:nvPr>
            <p:extLst>
              <p:ext uri="{D42A27DB-BD31-4B8C-83A1-F6EECF244321}">
                <p14:modId xmlns:p14="http://schemas.microsoft.com/office/powerpoint/2010/main" val="3414139416"/>
              </p:ext>
            </p:extLst>
          </p:nvPr>
        </p:nvGraphicFramePr>
        <p:xfrm>
          <a:off x="1132114" y="1247237"/>
          <a:ext cx="9318172" cy="4663440"/>
        </p:xfrm>
        <a:graphic>
          <a:graphicData uri="http://schemas.openxmlformats.org/drawingml/2006/table">
            <a:tbl>
              <a:tblPr firstRow="1">
                <a:tableStyleId>{5C22544A-7EE6-4342-B048-85BDC9FD1C3A}</a:tableStyleId>
              </a:tblPr>
              <a:tblGrid>
                <a:gridCol w="3429000">
                  <a:extLst>
                    <a:ext uri="{9D8B030D-6E8A-4147-A177-3AD203B41FA5}">
                      <a16:colId xmlns:a16="http://schemas.microsoft.com/office/drawing/2014/main" val="858661672"/>
                    </a:ext>
                  </a:extLst>
                </a:gridCol>
                <a:gridCol w="5889172">
                  <a:extLst>
                    <a:ext uri="{9D8B030D-6E8A-4147-A177-3AD203B41FA5}">
                      <a16:colId xmlns:a16="http://schemas.microsoft.com/office/drawing/2014/main" val="3628969942"/>
                    </a:ext>
                  </a:extLst>
                </a:gridCol>
              </a:tblGrid>
              <a:tr h="973371">
                <a:tc>
                  <a:txBody>
                    <a:bodyPr/>
                    <a:lstStyle/>
                    <a:p>
                      <a:pPr algn="ctr"/>
                      <a:r>
                        <a:rPr lang="lv-LV" sz="2000" u="none" strike="noStrike" dirty="0">
                          <a:effectLst/>
                          <a:latin typeface="Verdana" panose="020B0604030504040204" pitchFamily="34" charset="0"/>
                          <a:ea typeface="Verdana" panose="020B0604030504040204" pitchFamily="34" charset="0"/>
                          <a:cs typeface="Times New Roman" panose="02020603050405020304" pitchFamily="18" charset="0"/>
                        </a:rPr>
                        <a:t>Kalendāra gadā veikto darījumu kopējā vērtība</a:t>
                      </a:r>
                      <a:endParaRPr lang="lv-LV" sz="2000" noProof="0" dirty="0">
                        <a:latin typeface="Verdana" panose="020B0604030504040204" pitchFamily="34" charset="0"/>
                        <a:ea typeface="Verdana" panose="020B0604030504040204" pitchFamily="34" charset="0"/>
                      </a:endParaRPr>
                    </a:p>
                  </a:txBody>
                  <a:tcPr anchor="ctr"/>
                </a:tc>
                <a:tc>
                  <a:txBody>
                    <a:bodyPr/>
                    <a:lstStyle/>
                    <a:p>
                      <a:pPr algn="ctr"/>
                      <a:r>
                        <a:rPr lang="lv-LV" sz="2000" b="1" kern="1200" noProof="0" dirty="0">
                          <a:solidFill>
                            <a:schemeClr val="lt1"/>
                          </a:solidFill>
                          <a:latin typeface="Verdana" panose="020B0604030504040204" pitchFamily="34" charset="0"/>
                          <a:ea typeface="Verdana" panose="020B0604030504040204" pitchFamily="34" charset="0"/>
                          <a:cs typeface="+mn-cs"/>
                        </a:rPr>
                        <a:t>Iesniegums iesniegšanas termiņš</a:t>
                      </a:r>
                    </a:p>
                  </a:txBody>
                  <a:tcPr anchor="ctr"/>
                </a:tc>
                <a:extLst>
                  <a:ext uri="{0D108BD9-81ED-4DB2-BD59-A6C34878D82A}">
                    <a16:rowId xmlns:a16="http://schemas.microsoft.com/office/drawing/2014/main" val="1488832335"/>
                  </a:ext>
                </a:extLst>
              </a:tr>
              <a:tr h="34192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dirty="0">
                        <a:solidFill>
                          <a:schemeClr val="tx2"/>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solidFill>
                            <a:schemeClr val="tx2"/>
                          </a:solidFill>
                          <a:effectLst/>
                          <a:latin typeface="Verdana" panose="020B0604030504040204" pitchFamily="34" charset="0"/>
                          <a:ea typeface="Verdana" panose="020B0604030504040204" pitchFamily="34" charset="0"/>
                        </a:rPr>
                        <a:t>pārsniedz 50 000, bet nepārsniedz 55 000 </a:t>
                      </a:r>
                      <a:r>
                        <a:rPr lang="lv-LV" sz="1800" i="1" dirty="0" err="1">
                          <a:solidFill>
                            <a:schemeClr val="tx2"/>
                          </a:solidFill>
                          <a:effectLst/>
                          <a:latin typeface="Verdana" panose="020B0604030504040204" pitchFamily="34" charset="0"/>
                          <a:ea typeface="Verdana" panose="020B0604030504040204" pitchFamily="34" charset="0"/>
                        </a:rPr>
                        <a:t>euro</a:t>
                      </a:r>
                      <a:endParaRPr lang="lv-LV" sz="1800" dirty="0">
                        <a:solidFill>
                          <a:schemeClr val="tx2"/>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dirty="0">
                        <a:solidFill>
                          <a:schemeClr val="tx2"/>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800" dirty="0">
                        <a:solidFill>
                          <a:schemeClr val="tx2"/>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solidFill>
                            <a:schemeClr val="tx2"/>
                          </a:solidFill>
                          <a:effectLst/>
                          <a:latin typeface="Verdana" panose="020B0604030504040204" pitchFamily="34" charset="0"/>
                          <a:ea typeface="Verdana" panose="020B0604030504040204" pitchFamily="34" charset="0"/>
                        </a:rPr>
                        <a:t>pārsniedz 55 000 </a:t>
                      </a:r>
                      <a:r>
                        <a:rPr lang="lv-LV" sz="1800" i="1" dirty="0" err="1">
                          <a:solidFill>
                            <a:schemeClr val="tx2"/>
                          </a:solidFill>
                          <a:effectLst/>
                          <a:latin typeface="Verdana" panose="020B0604030504040204" pitchFamily="34" charset="0"/>
                          <a:ea typeface="Verdana" panose="020B0604030504040204" pitchFamily="34" charset="0"/>
                        </a:rPr>
                        <a:t>euro</a:t>
                      </a:r>
                      <a:endParaRPr lang="lv-LV" sz="1800" i="1" dirty="0">
                        <a:solidFill>
                          <a:schemeClr val="tx2"/>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dirty="0">
                        <a:solidFill>
                          <a:schemeClr val="tx2"/>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800" dirty="0">
                        <a:solidFill>
                          <a:schemeClr val="tx2"/>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800" dirty="0">
                        <a:solidFill>
                          <a:schemeClr val="tx2"/>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dirty="0">
                        <a:solidFill>
                          <a:schemeClr val="tx2"/>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solidFill>
                            <a:schemeClr val="tx2"/>
                          </a:solidFill>
                          <a:effectLst/>
                          <a:latin typeface="Verdana" panose="020B0604030504040204" pitchFamily="34" charset="0"/>
                          <a:ea typeface="Verdana" panose="020B0604030504040204" pitchFamily="34" charset="0"/>
                        </a:rPr>
                        <a:t>50 000 </a:t>
                      </a:r>
                      <a:r>
                        <a:rPr lang="lv-LV" sz="1800" dirty="0" err="1">
                          <a:solidFill>
                            <a:schemeClr val="tx2"/>
                          </a:solidFill>
                          <a:effectLst/>
                          <a:latin typeface="Verdana" panose="020B0604030504040204" pitchFamily="34" charset="0"/>
                          <a:ea typeface="Verdana" panose="020B0604030504040204" pitchFamily="34" charset="0"/>
                        </a:rPr>
                        <a:t>euro</a:t>
                      </a:r>
                      <a:r>
                        <a:rPr lang="lv-LV" sz="1800" dirty="0">
                          <a:solidFill>
                            <a:schemeClr val="tx2"/>
                          </a:solidFill>
                          <a:effectLst/>
                          <a:latin typeface="Verdana" panose="020B0604030504040204" pitchFamily="34" charset="0"/>
                          <a:ea typeface="Verdana" panose="020B0604030504040204" pitchFamily="34" charset="0"/>
                        </a:rPr>
                        <a:t> pārsniedz decembrī</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dirty="0">
                        <a:solidFill>
                          <a:schemeClr val="tx2"/>
                        </a:solidFill>
                        <a:effectLst/>
                        <a:latin typeface="Verdana" panose="020B0604030504040204" pitchFamily="34" charset="0"/>
                        <a:ea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u="none" strike="noStrike" dirty="0">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rPr>
                        <a:t>ne vēlāk kā </a:t>
                      </a:r>
                      <a:r>
                        <a:rPr lang="lv-LV" sz="1800" b="1"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rPr>
                        <a:t>līdz 30.novembrim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rPr>
                        <a:t>ne vēlāk kā </a:t>
                      </a:r>
                      <a:r>
                        <a:rPr lang="lv-LV" sz="1800" b="0" i="0" dirty="0">
                          <a:solidFill>
                            <a:schemeClr val="bg2">
                              <a:lumMod val="10000"/>
                            </a:schemeClr>
                          </a:solidFill>
                          <a:effectLst/>
                          <a:latin typeface="Verdana" panose="020B0604030504040204" pitchFamily="34" charset="0"/>
                          <a:ea typeface="Verdana" panose="020B0604030504040204" pitchFamily="34" charset="0"/>
                        </a:rPr>
                        <a:t>līdz tā mēneša </a:t>
                      </a:r>
                      <a:r>
                        <a:rPr lang="lv-LV" sz="1800" b="1" i="0" dirty="0">
                          <a:solidFill>
                            <a:schemeClr val="bg2">
                              <a:lumMod val="10000"/>
                            </a:schemeClr>
                          </a:solidFill>
                          <a:effectLst/>
                          <a:latin typeface="Verdana" panose="020B0604030504040204" pitchFamily="34" charset="0"/>
                          <a:ea typeface="Verdana" panose="020B0604030504040204" pitchFamily="34" charset="0"/>
                        </a:rPr>
                        <a:t>15  datumam</a:t>
                      </a:r>
                      <a:r>
                        <a:rPr lang="lv-LV" sz="1800" b="0" i="0" dirty="0">
                          <a:solidFill>
                            <a:schemeClr val="bg2">
                              <a:lumMod val="10000"/>
                            </a:schemeClr>
                          </a:solidFill>
                          <a:effectLst/>
                          <a:latin typeface="Verdana" panose="020B0604030504040204" pitchFamily="34" charset="0"/>
                          <a:ea typeface="Verdana" panose="020B0604030504040204" pitchFamily="34" charset="0"/>
                        </a:rPr>
                        <a:t>, kas seko mēnesim, kurā ir pārsniegta 55 000 </a:t>
                      </a:r>
                      <a:r>
                        <a:rPr lang="lv-LV" sz="1800" b="0" i="1" dirty="0" err="1">
                          <a:solidFill>
                            <a:schemeClr val="bg2">
                              <a:lumMod val="10000"/>
                            </a:schemeClr>
                          </a:solidFill>
                          <a:effectLst/>
                          <a:latin typeface="Verdana" panose="020B0604030504040204" pitchFamily="34" charset="0"/>
                          <a:ea typeface="Verdana" panose="020B0604030504040204" pitchFamily="34" charset="0"/>
                        </a:rPr>
                        <a:t>euro</a:t>
                      </a:r>
                      <a:r>
                        <a:rPr lang="lv-LV" sz="1800" b="0" i="0" dirty="0">
                          <a:solidFill>
                            <a:schemeClr val="bg2">
                              <a:lumMod val="10000"/>
                            </a:schemeClr>
                          </a:solidFill>
                          <a:effectLst/>
                          <a:latin typeface="Verdana" panose="020B0604030504040204" pitchFamily="34" charset="0"/>
                          <a:ea typeface="Verdana" panose="020B0604030504040204" pitchFamily="34" charset="0"/>
                        </a:rPr>
                        <a:t> vērtība</a:t>
                      </a:r>
                      <a:endPar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800" b="0"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b="1" u="none" strike="noStrike" dirty="0">
                          <a:solidFill>
                            <a:schemeClr val="bg2">
                              <a:lumMod val="10000"/>
                            </a:schemeClr>
                          </a:solidFill>
                          <a:effectLst/>
                          <a:latin typeface="Verdana" panose="020B0604030504040204" pitchFamily="34" charset="0"/>
                          <a:ea typeface="Verdana" panose="020B0604030504040204" pitchFamily="34" charset="0"/>
                          <a:cs typeface="Times New Roman" panose="02020603050405020304" pitchFamily="18" charset="0"/>
                        </a:rPr>
                        <a:t>līdz 31. decembrim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800" b="0" u="none" strike="noStrike"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430480458"/>
                  </a:ext>
                </a:extLst>
              </a:tr>
            </a:tbl>
          </a:graphicData>
        </a:graphic>
      </p:graphicFrame>
      <p:sp>
        <p:nvSpPr>
          <p:cNvPr id="6" name="TextBox 5">
            <a:extLst>
              <a:ext uri="{FF2B5EF4-FFF2-40B4-BE49-F238E27FC236}">
                <a16:creationId xmlns:a16="http://schemas.microsoft.com/office/drawing/2014/main" id="{7334753E-F943-B95C-2D02-EAD8706E5037}"/>
              </a:ext>
            </a:extLst>
          </p:cNvPr>
          <p:cNvSpPr txBox="1"/>
          <p:nvPr/>
        </p:nvSpPr>
        <p:spPr>
          <a:xfrm rot="10800000" flipV="1">
            <a:off x="7369628" y="6351500"/>
            <a:ext cx="46547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3F91D5"/>
                </a:solidFill>
                <a:effectLst/>
                <a:uLnTx/>
                <a:uFillTx/>
                <a:latin typeface="Verdana"/>
                <a:ea typeface="+mn-ea"/>
                <a:cs typeface="Arial" panose="020B0604020202020204" pitchFamily="34" charset="0"/>
              </a:rPr>
              <a:t>59.panta piektā, sestā un septītā daļa</a:t>
            </a:r>
          </a:p>
        </p:txBody>
      </p:sp>
    </p:spTree>
    <p:extLst>
      <p:ext uri="{BB962C8B-B14F-4D97-AF65-F5344CB8AC3E}">
        <p14:creationId xmlns:p14="http://schemas.microsoft.com/office/powerpoint/2010/main" val="112759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endParaRPr lang="lv-LV" sz="2200" dirty="0">
              <a:latin typeface="+mn-lt"/>
            </a:endParaRPr>
          </a:p>
          <a:p>
            <a:pPr lvl="1" algn="just">
              <a:lnSpc>
                <a:spcPct val="100000"/>
              </a:lnSpc>
              <a:spcBef>
                <a:spcPts val="0"/>
              </a:spcBef>
            </a:pPr>
            <a:endParaRPr lang="lv-LV" sz="2400" i="0" dirty="0">
              <a:effectLst/>
              <a:latin typeface="+mn-lt"/>
            </a:endParaRPr>
          </a:p>
          <a:p>
            <a:pPr lvl="1" algn="just">
              <a:lnSpc>
                <a:spcPct val="100000"/>
              </a:lnSpc>
              <a:spcBef>
                <a:spcPts val="0"/>
              </a:spcBef>
            </a:pPr>
            <a:r>
              <a:rPr lang="lv-LV" sz="2400" dirty="0">
                <a:effectLst/>
                <a:latin typeface="+mn-lt"/>
              </a:rPr>
              <a:t>50 000 </a:t>
            </a:r>
            <a:r>
              <a:rPr lang="lv-LV" sz="2400" dirty="0" err="1">
                <a:effectLst/>
                <a:latin typeface="+mn-lt"/>
              </a:rPr>
              <a:t>euro</a:t>
            </a:r>
            <a:r>
              <a:rPr lang="lv-LV" sz="2400" dirty="0">
                <a:effectLst/>
                <a:latin typeface="+mn-lt"/>
              </a:rPr>
              <a:t> &lt; darījumi &gt; 55 000 </a:t>
            </a:r>
            <a:r>
              <a:rPr lang="lv-LV" sz="2400" dirty="0" err="1">
                <a:effectLst/>
                <a:latin typeface="+mn-lt"/>
              </a:rPr>
              <a:t>euro</a:t>
            </a:r>
            <a:endParaRPr lang="lv-LV" sz="2400" dirty="0">
              <a:effectLst/>
              <a:latin typeface="+mn-lt"/>
            </a:endParaRPr>
          </a:p>
          <a:p>
            <a:pPr lvl="1" algn="just">
              <a:lnSpc>
                <a:spcPct val="100000"/>
              </a:lnSpc>
              <a:spcBef>
                <a:spcPts val="0"/>
              </a:spcBef>
            </a:pPr>
            <a:endParaRPr lang="lv-LV" sz="2400" i="0" dirty="0">
              <a:effectLst/>
              <a:latin typeface="+mn-lt"/>
            </a:endParaRPr>
          </a:p>
          <a:p>
            <a:pPr lvl="1" algn="just">
              <a:lnSpc>
                <a:spcPct val="100000"/>
              </a:lnSpc>
              <a:spcBef>
                <a:spcPts val="0"/>
              </a:spcBef>
            </a:pPr>
            <a:r>
              <a:rPr lang="lv-LV" sz="2400" dirty="0">
                <a:latin typeface="+mn-lt"/>
              </a:rPr>
              <a:t>N</a:t>
            </a:r>
            <a:r>
              <a:rPr lang="lv-LV" sz="2400" i="0" dirty="0">
                <a:effectLst/>
                <a:latin typeface="+mn-lt"/>
              </a:rPr>
              <a:t>odokļa maksātāju uzskata par reģistrētu PVN maksātāju reģistrā </a:t>
            </a:r>
            <a:r>
              <a:rPr lang="lv-LV" sz="2400" b="1" i="0" dirty="0">
                <a:effectLst/>
                <a:latin typeface="+mn-lt"/>
              </a:rPr>
              <a:t>ar nākamā taksācijas gada 1. janvāri</a:t>
            </a:r>
            <a:r>
              <a:rPr lang="lv-LV" sz="2400" b="1" dirty="0">
                <a:latin typeface="+mn-lt"/>
              </a:rPr>
              <a:t> </a:t>
            </a:r>
            <a:endParaRPr lang="lv-LV" sz="2400" b="1" i="0" dirty="0">
              <a:effectLst/>
              <a:latin typeface="+mn-lt"/>
            </a:endParaRPr>
          </a:p>
          <a:p>
            <a:pPr marL="342900" indent="-342900">
              <a:buFont typeface="Wingdings" panose="05000000000000000000" pitchFamily="2" charset="2"/>
              <a:buChar char="Ø"/>
            </a:pPr>
            <a:endParaRPr lang="lv-LV" b="1" dirty="0"/>
          </a:p>
          <a:p>
            <a:pPr marL="342900" indent="-342900">
              <a:buFont typeface="Wingdings" panose="05000000000000000000" pitchFamily="2" charset="2"/>
              <a:buChar char="Ø"/>
            </a:pPr>
            <a:endParaRPr lang="lv-LV" b="1" dirty="0"/>
          </a:p>
          <a:p>
            <a:r>
              <a:rPr lang="lv-LV" b="1" dirty="0"/>
              <a:t>	    </a:t>
            </a:r>
            <a:r>
              <a:rPr lang="lv-LV" dirty="0"/>
              <a:t>Lēmuma pieņemšanai piecas darba dienas!</a:t>
            </a:r>
          </a:p>
          <a:p>
            <a:r>
              <a:rPr lang="lv-LV" b="1" dirty="0"/>
              <a:t>	    </a:t>
            </a:r>
            <a:r>
              <a:rPr lang="lv-LV" dirty="0"/>
              <a:t>Nav ieteicams iesniegt 31.decembrī</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Atliktā reģistrācija</a:t>
            </a:r>
          </a:p>
        </p:txBody>
      </p:sp>
      <p:sp>
        <p:nvSpPr>
          <p:cNvPr id="3" name="TextBox 2">
            <a:extLst>
              <a:ext uri="{FF2B5EF4-FFF2-40B4-BE49-F238E27FC236}">
                <a16:creationId xmlns:a16="http://schemas.microsoft.com/office/drawing/2014/main" id="{52B62F3F-6316-76F1-4AB6-80C0BF1FDCD3}"/>
              </a:ext>
            </a:extLst>
          </p:cNvPr>
          <p:cNvSpPr txBox="1"/>
          <p:nvPr/>
        </p:nvSpPr>
        <p:spPr>
          <a:xfrm>
            <a:off x="9073892" y="5883692"/>
            <a:ext cx="22799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3F91D5"/>
                </a:solidFill>
                <a:effectLst/>
                <a:uLnTx/>
                <a:uFillTx/>
                <a:latin typeface="Verdana" panose="020B0604030504040204" pitchFamily="34" charset="0"/>
                <a:ea typeface="+mn-ea"/>
                <a:cs typeface="+mn-cs"/>
              </a:rPr>
              <a:t>67.panta 2.</a:t>
            </a:r>
            <a:r>
              <a:rPr kumimoji="0" lang="lv-LV" sz="1800" b="0" i="0" u="none" strike="noStrike" kern="1200" cap="none" spc="0" normalizeH="0" baseline="30000" noProof="0" dirty="0">
                <a:ln>
                  <a:noFill/>
                </a:ln>
                <a:solidFill>
                  <a:srgbClr val="3F91D5"/>
                </a:solidFill>
                <a:effectLst/>
                <a:uLnTx/>
                <a:uFillTx/>
                <a:latin typeface="Verdana" panose="020B0604030504040204" pitchFamily="34" charset="0"/>
                <a:ea typeface="+mn-ea"/>
                <a:cs typeface="+mn-cs"/>
              </a:rPr>
              <a:t>2</a:t>
            </a:r>
            <a:r>
              <a:rPr kumimoji="0" lang="lv-LV" sz="1800" b="0" i="0" u="none" strike="noStrike" kern="1200" cap="none" spc="0" normalizeH="0" baseline="0" noProof="0" dirty="0">
                <a:ln>
                  <a:noFill/>
                </a:ln>
                <a:solidFill>
                  <a:srgbClr val="3F91D5"/>
                </a:solidFill>
                <a:effectLst/>
                <a:uLnTx/>
                <a:uFillTx/>
                <a:latin typeface="Verdana" panose="020B0604030504040204" pitchFamily="34" charset="0"/>
                <a:ea typeface="+mn-ea"/>
                <a:cs typeface="+mn-cs"/>
              </a:rPr>
              <a:t> daļa</a:t>
            </a:r>
            <a:endParaRPr kumimoji="0" lang="lv-LV" sz="1800" b="0" i="0" u="none" strike="noStrike" kern="1200" cap="none" spc="0" normalizeH="0" baseline="0" noProof="0" dirty="0">
              <a:ln>
                <a:noFill/>
              </a:ln>
              <a:solidFill>
                <a:srgbClr val="3F91D5"/>
              </a:solidFill>
              <a:effectLst/>
              <a:uLnTx/>
              <a:uFillTx/>
              <a:latin typeface="Verdana"/>
              <a:ea typeface="+mn-ea"/>
              <a:cs typeface="Arial" panose="020B0604020202020204" pitchFamily="34" charset="0"/>
            </a:endParaRPr>
          </a:p>
        </p:txBody>
      </p:sp>
      <p:pic>
        <p:nvPicPr>
          <p:cNvPr id="4" name="Picture 3">
            <a:extLst>
              <a:ext uri="{FF2B5EF4-FFF2-40B4-BE49-F238E27FC236}">
                <a16:creationId xmlns:a16="http://schemas.microsoft.com/office/drawing/2014/main" id="{3DED0D65-26D7-B98F-109B-D96C0DD08345}"/>
              </a:ext>
            </a:extLst>
          </p:cNvPr>
          <p:cNvPicPr>
            <a:picLocks noChangeAspect="1"/>
          </p:cNvPicPr>
          <p:nvPr/>
        </p:nvPicPr>
        <p:blipFill>
          <a:blip r:embed="rId3"/>
          <a:stretch>
            <a:fillRect/>
          </a:stretch>
        </p:blipFill>
        <p:spPr>
          <a:xfrm>
            <a:off x="1334994" y="4670065"/>
            <a:ext cx="682811" cy="688908"/>
          </a:xfrm>
          <a:prstGeom prst="rect">
            <a:avLst/>
          </a:prstGeom>
        </p:spPr>
      </p:pic>
    </p:spTree>
    <p:extLst>
      <p:ext uri="{BB962C8B-B14F-4D97-AF65-F5344CB8AC3E}">
        <p14:creationId xmlns:p14="http://schemas.microsoft.com/office/powerpoint/2010/main" val="196904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4C944653-CC91-4260-E9D4-29FD362C78DC}"/>
              </a:ext>
            </a:extLst>
          </p:cNvPr>
          <p:cNvSpPr>
            <a:spLocks noGrp="1"/>
          </p:cNvSpPr>
          <p:nvPr>
            <p:ph type="title"/>
          </p:nvPr>
        </p:nvSpPr>
        <p:spPr>
          <a:xfrm>
            <a:off x="1629751" y="1118473"/>
            <a:ext cx="8924392" cy="1037867"/>
          </a:xfrm>
        </p:spPr>
        <p:txBody>
          <a:bodyPr>
            <a:normAutofit/>
          </a:bodyPr>
          <a:lstStyle/>
          <a:p>
            <a:pPr algn="ctr"/>
            <a:r>
              <a:rPr lang="lv-LV" dirty="0"/>
              <a:t>Piemērs</a:t>
            </a:r>
          </a:p>
        </p:txBody>
      </p:sp>
      <p:sp>
        <p:nvSpPr>
          <p:cNvPr id="19"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05D5494E-3C31-34D0-D69E-8EB423E22E82}"/>
              </a:ext>
            </a:extLst>
          </p:cNvPr>
          <p:cNvSpPr>
            <a:spLocks noGrp="1"/>
          </p:cNvSpPr>
          <p:nvPr>
            <p:ph idx="1"/>
          </p:nvPr>
        </p:nvSpPr>
        <p:spPr>
          <a:xfrm>
            <a:off x="1264693" y="2616539"/>
            <a:ext cx="9662615" cy="4098204"/>
          </a:xfrm>
        </p:spPr>
        <p:txBody>
          <a:bodyPr>
            <a:normAutofit/>
          </a:bodyPr>
          <a:lstStyle/>
          <a:p>
            <a:r>
              <a:rPr lang="lv-LV" sz="2000" dirty="0">
                <a:solidFill>
                  <a:schemeClr val="tx2"/>
                </a:solidFill>
                <a:latin typeface="+mn-lt"/>
              </a:rPr>
              <a:t>Nodokļa maksātājs</a:t>
            </a:r>
            <a:r>
              <a:rPr lang="lv-LV" sz="2000" b="0" i="0" dirty="0">
                <a:effectLst/>
                <a:latin typeface="+mn-lt"/>
              </a:rPr>
              <a:t> </a:t>
            </a:r>
            <a:r>
              <a:rPr lang="lv-LV" sz="2000" b="0" i="0" dirty="0">
                <a:solidFill>
                  <a:schemeClr val="tx2"/>
                </a:solidFill>
                <a:effectLst/>
                <a:latin typeface="+mn-lt"/>
              </a:rPr>
              <a:t>2025.gada 26.septembrī pārsniedz PVN reģistrācijas slieksni. Kopējā darījumu vērtība 51 000 </a:t>
            </a:r>
            <a:r>
              <a:rPr lang="lv-LV" sz="2000" b="0" i="0" dirty="0" err="1">
                <a:solidFill>
                  <a:schemeClr val="tx2"/>
                </a:solidFill>
                <a:effectLst/>
                <a:latin typeface="+mn-lt"/>
              </a:rPr>
              <a:t>euro</a:t>
            </a:r>
            <a:endParaRPr lang="lv-LV" sz="2000" b="0" i="0" dirty="0">
              <a:solidFill>
                <a:schemeClr val="tx2"/>
              </a:solidFill>
              <a:effectLst/>
              <a:latin typeface="+mn-lt"/>
            </a:endParaRPr>
          </a:p>
          <a:p>
            <a:r>
              <a:rPr lang="lv-LV" sz="2000" dirty="0">
                <a:solidFill>
                  <a:schemeClr val="tx2"/>
                </a:solidFill>
                <a:latin typeface="+mn-lt"/>
              </a:rPr>
              <a:t>2025.gada 19.novembrī iesniedz iesniegumu reģistrācijai PVN maksātāju reģistrā</a:t>
            </a:r>
          </a:p>
          <a:p>
            <a:r>
              <a:rPr lang="lv-LV" sz="2000" dirty="0">
                <a:solidFill>
                  <a:schemeClr val="tx2"/>
                </a:solidFill>
                <a:latin typeface="+mn-lt"/>
              </a:rPr>
              <a:t>VID 2025.gada 25.novembrī pieņem lēmumu par nodokļa maksātāja iekļaušanu PVN maksātāju reģistrā ar 2026.gada 1.janvāri (atliktā reģistrācija)</a:t>
            </a:r>
          </a:p>
          <a:p>
            <a:endParaRPr lang="lv-LV" sz="2000" dirty="0">
              <a:solidFill>
                <a:schemeClr val="tx2"/>
              </a:solidFill>
              <a:latin typeface="+mn-lt"/>
            </a:endParaRPr>
          </a:p>
          <a:p>
            <a:r>
              <a:rPr lang="lv-LV" sz="2000" dirty="0">
                <a:solidFill>
                  <a:srgbClr val="00B050"/>
                </a:solidFill>
                <a:latin typeface="+mn-lt"/>
              </a:rPr>
              <a:t>No kura brīža jāsāk maksāt PVN?</a:t>
            </a:r>
          </a:p>
          <a:p>
            <a:endParaRPr lang="lv-LV" sz="2000" dirty="0">
              <a:solidFill>
                <a:srgbClr val="00B050"/>
              </a:solidFill>
              <a:latin typeface="+mn-lt"/>
            </a:endParaRPr>
          </a:p>
          <a:p>
            <a:r>
              <a:rPr lang="lv-LV" sz="2000" dirty="0">
                <a:solidFill>
                  <a:schemeClr val="tx2"/>
                </a:solidFill>
                <a:latin typeface="+mn-lt"/>
              </a:rPr>
              <a:t>No 2026.gada 1.janvāra</a:t>
            </a:r>
          </a:p>
        </p:txBody>
      </p:sp>
    </p:spTree>
    <p:extLst>
      <p:ext uri="{BB962C8B-B14F-4D97-AF65-F5344CB8AC3E}">
        <p14:creationId xmlns:p14="http://schemas.microsoft.com/office/powerpoint/2010/main" val="32974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marL="914400" lvl="1" indent="-457200" algn="just">
              <a:lnSpc>
                <a:spcPct val="100000"/>
              </a:lnSpc>
              <a:spcBef>
                <a:spcPts val="0"/>
              </a:spcBef>
              <a:buFont typeface="+mj-lt"/>
              <a:buAutoNum type="arabicParenR"/>
            </a:pPr>
            <a:r>
              <a:rPr lang="lv-LV" sz="2200" dirty="0">
                <a:latin typeface="+mn-lt"/>
              </a:rPr>
              <a:t>Apgrozījums</a:t>
            </a:r>
            <a:endParaRPr lang="lv-LV" sz="2400" i="0" dirty="0">
              <a:effectLst/>
              <a:latin typeface="+mn-lt"/>
            </a:endParaRPr>
          </a:p>
          <a:p>
            <a:pPr lvl="1" algn="just">
              <a:lnSpc>
                <a:spcPct val="100000"/>
              </a:lnSpc>
              <a:spcBef>
                <a:spcPts val="0"/>
              </a:spcBef>
            </a:pPr>
            <a:r>
              <a:rPr lang="lv-LV" sz="2400" dirty="0">
                <a:latin typeface="+mn-lt"/>
              </a:rPr>
              <a:t>    </a:t>
            </a:r>
            <a:r>
              <a:rPr lang="lv-LV" sz="2400" b="1" i="0" dirty="0">
                <a:solidFill>
                  <a:srgbClr val="C00000"/>
                </a:solidFill>
                <a:effectLst/>
                <a:latin typeface="+mn-lt"/>
              </a:rPr>
              <a:t>!</a:t>
            </a:r>
            <a:r>
              <a:rPr lang="lv-LV" sz="2400" b="1" i="0" dirty="0">
                <a:effectLst/>
                <a:latin typeface="+mn-lt"/>
              </a:rPr>
              <a:t> </a:t>
            </a:r>
            <a:r>
              <a:rPr lang="lv-LV" sz="2400" dirty="0">
                <a:effectLst/>
                <a:latin typeface="+mn-lt"/>
              </a:rPr>
              <a:t>50 000 </a:t>
            </a:r>
            <a:r>
              <a:rPr lang="lv-LV" sz="2400" dirty="0" err="1">
                <a:effectLst/>
                <a:latin typeface="+mn-lt"/>
              </a:rPr>
              <a:t>euro</a:t>
            </a:r>
            <a:r>
              <a:rPr lang="lv-LV" sz="2400" dirty="0">
                <a:effectLst/>
                <a:latin typeface="+mn-lt"/>
              </a:rPr>
              <a:t> &lt; darījumi &gt; 55 000 </a:t>
            </a:r>
            <a:r>
              <a:rPr lang="lv-LV" sz="2400" dirty="0" err="1">
                <a:effectLst/>
                <a:latin typeface="+mn-lt"/>
              </a:rPr>
              <a:t>euro</a:t>
            </a:r>
            <a:endParaRPr lang="lv-LV" sz="2400" dirty="0">
              <a:effectLst/>
              <a:latin typeface="+mn-lt"/>
            </a:endParaRPr>
          </a:p>
          <a:p>
            <a:pPr lvl="1" algn="just">
              <a:lnSpc>
                <a:spcPct val="100000"/>
              </a:lnSpc>
              <a:spcBef>
                <a:spcPts val="0"/>
              </a:spcBef>
            </a:pPr>
            <a:endParaRPr lang="lv-LV" sz="2400" dirty="0">
              <a:effectLst/>
              <a:latin typeface="+mn-lt"/>
            </a:endParaRPr>
          </a:p>
          <a:p>
            <a:pPr marL="914400" lvl="1" indent="-457200" algn="just">
              <a:lnSpc>
                <a:spcPct val="100000"/>
              </a:lnSpc>
              <a:spcBef>
                <a:spcPts val="0"/>
              </a:spcBef>
              <a:buFont typeface="+mj-lt"/>
              <a:buAutoNum type="arabicParenR" startAt="2"/>
            </a:pPr>
            <a:r>
              <a:rPr lang="lv-LV" sz="2400" i="0" dirty="0">
                <a:effectLst/>
                <a:latin typeface="+mn-lt"/>
              </a:rPr>
              <a:t>veikta atliktā reģistrācija</a:t>
            </a:r>
          </a:p>
          <a:p>
            <a:pPr lvl="1" algn="just">
              <a:lnSpc>
                <a:spcPct val="100000"/>
              </a:lnSpc>
              <a:spcBef>
                <a:spcPts val="0"/>
              </a:spcBef>
            </a:pPr>
            <a:r>
              <a:rPr lang="lv-LV" sz="2400" b="1" i="0" dirty="0">
                <a:effectLst/>
                <a:latin typeface="+mn-lt"/>
              </a:rPr>
              <a:t>    </a:t>
            </a:r>
            <a:r>
              <a:rPr lang="lv-LV" sz="2400" b="1" i="0" dirty="0">
                <a:solidFill>
                  <a:srgbClr val="C00000"/>
                </a:solidFill>
                <a:effectLst/>
                <a:latin typeface="+mn-lt"/>
              </a:rPr>
              <a:t>!</a:t>
            </a:r>
            <a:r>
              <a:rPr lang="lv-LV" sz="2400" b="1" i="0" dirty="0">
                <a:effectLst/>
                <a:latin typeface="+mn-lt"/>
              </a:rPr>
              <a:t> </a:t>
            </a:r>
            <a:r>
              <a:rPr lang="lv-LV" sz="2400" dirty="0">
                <a:latin typeface="+mn-lt"/>
              </a:rPr>
              <a:t>ir lēmums par reģistrāciju ar nākamā gada 1.janvāri</a:t>
            </a:r>
            <a:endParaRPr lang="lv-LV" sz="2400" i="0" dirty="0">
              <a:effectLst/>
              <a:latin typeface="+mn-lt"/>
            </a:endParaRPr>
          </a:p>
          <a:p>
            <a:pPr lvl="1" algn="just">
              <a:lnSpc>
                <a:spcPct val="100000"/>
              </a:lnSpc>
              <a:spcBef>
                <a:spcPts val="0"/>
              </a:spcBef>
            </a:pPr>
            <a:endParaRPr lang="lv-LV" sz="2400" i="0" dirty="0">
              <a:effectLst/>
              <a:latin typeface="+mn-lt"/>
            </a:endParaRPr>
          </a:p>
          <a:p>
            <a:pPr marL="914400" lvl="1" indent="-457200" algn="just">
              <a:lnSpc>
                <a:spcPct val="100000"/>
              </a:lnSpc>
              <a:spcBef>
                <a:spcPts val="0"/>
              </a:spcBef>
              <a:buFont typeface="+mj-lt"/>
              <a:buAutoNum type="arabicParenR" startAt="3"/>
            </a:pPr>
            <a:r>
              <a:rPr lang="lv-LV" sz="2400" dirty="0">
                <a:latin typeface="+mn-lt"/>
              </a:rPr>
              <a:t>Pārsniegts 55 000 </a:t>
            </a:r>
            <a:r>
              <a:rPr lang="lv-LV" sz="2400" dirty="0" err="1">
                <a:latin typeface="+mn-lt"/>
              </a:rPr>
              <a:t>euro</a:t>
            </a:r>
            <a:r>
              <a:rPr lang="lv-LV" sz="2400" dirty="0">
                <a:latin typeface="+mn-lt"/>
              </a:rPr>
              <a:t> apgrozījums</a:t>
            </a:r>
          </a:p>
          <a:p>
            <a:pPr lvl="1" algn="just">
              <a:lnSpc>
                <a:spcPct val="100000"/>
              </a:lnSpc>
              <a:spcBef>
                <a:spcPts val="0"/>
              </a:spcBef>
            </a:pPr>
            <a:r>
              <a:rPr lang="lv-LV" sz="2400" i="0" dirty="0">
                <a:effectLst/>
                <a:latin typeface="+mn-lt"/>
              </a:rPr>
              <a:t>	</a:t>
            </a:r>
            <a:r>
              <a:rPr lang="lv-LV" sz="2400" b="1" i="0" dirty="0">
                <a:solidFill>
                  <a:srgbClr val="C00000"/>
                </a:solidFill>
                <a:effectLst/>
                <a:latin typeface="+mn-lt"/>
              </a:rPr>
              <a:t>!</a:t>
            </a:r>
            <a:r>
              <a:rPr lang="lv-LV" sz="2400" i="0" dirty="0">
                <a:effectLst/>
                <a:latin typeface="+mn-lt"/>
              </a:rPr>
              <a:t> ne vēlāk kā nākamajā darbdienā informē VID</a:t>
            </a:r>
          </a:p>
          <a:p>
            <a:pPr lvl="1" algn="just">
              <a:lnSpc>
                <a:spcPct val="100000"/>
              </a:lnSpc>
              <a:spcBef>
                <a:spcPts val="0"/>
              </a:spcBef>
            </a:pPr>
            <a:endParaRPr lang="lv-LV" sz="2400" i="0" dirty="0">
              <a:effectLst/>
              <a:latin typeface="+mn-lt"/>
            </a:endParaRPr>
          </a:p>
          <a:p>
            <a:pPr marL="914400" lvl="1" indent="-457200" algn="just">
              <a:lnSpc>
                <a:spcPct val="100000"/>
              </a:lnSpc>
              <a:spcBef>
                <a:spcPts val="0"/>
              </a:spcBef>
              <a:buFont typeface="+mj-lt"/>
              <a:buAutoNum type="arabicParenR" startAt="4"/>
            </a:pPr>
            <a:r>
              <a:rPr lang="lv-LV" sz="2400" i="0" dirty="0">
                <a:effectLst/>
                <a:latin typeface="+mn-lt"/>
              </a:rPr>
              <a:t>VID paziņo par tā reģistrāciju PVN ar dienu, kad saņemta informācija par 55 000 </a:t>
            </a:r>
            <a:r>
              <a:rPr lang="lv-LV" sz="2400" i="0" dirty="0" err="1">
                <a:effectLst/>
                <a:latin typeface="+mn-lt"/>
              </a:rPr>
              <a:t>euro</a:t>
            </a:r>
            <a:r>
              <a:rPr lang="lv-LV" sz="2400" i="0" dirty="0">
                <a:effectLst/>
                <a:latin typeface="+mn-lt"/>
              </a:rPr>
              <a:t> vērtības pārsniegšanu</a:t>
            </a:r>
          </a:p>
          <a:p>
            <a:pPr lvl="1" algn="just">
              <a:lnSpc>
                <a:spcPct val="100000"/>
              </a:lnSpc>
              <a:spcBef>
                <a:spcPts val="0"/>
              </a:spcBef>
            </a:pPr>
            <a:endParaRPr lang="lv-LV" sz="2400" i="0" dirty="0">
              <a:effectLst/>
              <a:latin typeface="+mn-lt"/>
            </a:endParaRPr>
          </a:p>
          <a:p>
            <a:endParaRPr lang="lv-LV" b="1" dirty="0"/>
          </a:p>
          <a:p>
            <a:pPr marL="342900" indent="-342900">
              <a:buFont typeface="Wingdings" panose="05000000000000000000" pitchFamily="2" charset="2"/>
              <a:buChar char="Ø"/>
            </a:pPr>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Atliktā reģistrācija</a:t>
            </a:r>
          </a:p>
        </p:txBody>
      </p:sp>
      <p:sp>
        <p:nvSpPr>
          <p:cNvPr id="6" name="TextBox 5">
            <a:extLst>
              <a:ext uri="{FF2B5EF4-FFF2-40B4-BE49-F238E27FC236}">
                <a16:creationId xmlns:a16="http://schemas.microsoft.com/office/drawing/2014/main" id="{58338401-0255-4C23-B468-0DAEC5776A9F}"/>
              </a:ext>
            </a:extLst>
          </p:cNvPr>
          <p:cNvSpPr txBox="1"/>
          <p:nvPr/>
        </p:nvSpPr>
        <p:spPr>
          <a:xfrm>
            <a:off x="8024974" y="6068359"/>
            <a:ext cx="3328826" cy="369332"/>
          </a:xfrm>
          <a:prstGeom prst="rect">
            <a:avLst/>
          </a:prstGeom>
          <a:noFill/>
        </p:spPr>
        <p:txBody>
          <a:bodyPr wrap="square">
            <a:spAutoFit/>
          </a:bodyPr>
          <a:lstStyle/>
          <a:p>
            <a:r>
              <a:rPr lang="lv-LV" b="0" i="0" dirty="0">
                <a:solidFill>
                  <a:srgbClr val="3F91D5"/>
                </a:solidFill>
                <a:effectLst/>
                <a:latin typeface="Verdana" panose="020B0604030504040204" pitchFamily="34" charset="0"/>
              </a:rPr>
              <a:t>66.panta </a:t>
            </a:r>
            <a:r>
              <a:rPr kumimoji="0" lang="lv-LV" sz="1800" b="0" i="0" u="none" strike="noStrike" kern="1200" cap="none" spc="0" normalizeH="0" baseline="0" noProof="0" dirty="0">
                <a:ln>
                  <a:noFill/>
                </a:ln>
                <a:solidFill>
                  <a:srgbClr val="3F91D5"/>
                </a:solidFill>
                <a:effectLst/>
                <a:uLnTx/>
                <a:uFillTx/>
                <a:latin typeface="Verdana" panose="020B0604030504040204" pitchFamily="34" charset="0"/>
                <a:ea typeface="+mn-ea"/>
                <a:cs typeface="+mn-cs"/>
              </a:rPr>
              <a:t>7.</a:t>
            </a:r>
            <a:r>
              <a:rPr lang="lv-LV" baseline="30000" dirty="0">
                <a:solidFill>
                  <a:srgbClr val="3F91D5"/>
                </a:solidFill>
                <a:latin typeface="Verdana" panose="020B0604030504040204" pitchFamily="34" charset="0"/>
              </a:rPr>
              <a:t>1</a:t>
            </a:r>
            <a:r>
              <a:rPr kumimoji="0" lang="lv-LV" sz="1800" b="0" i="0" u="none" strike="noStrike" kern="1200" cap="none" spc="0" normalizeH="0" baseline="30000" noProof="0" dirty="0">
                <a:ln>
                  <a:noFill/>
                </a:ln>
                <a:solidFill>
                  <a:srgbClr val="3F91D5"/>
                </a:solidFill>
                <a:effectLst/>
                <a:uLnTx/>
                <a:uFillTx/>
                <a:latin typeface="Verdana" panose="020B0604030504040204" pitchFamily="34" charset="0"/>
                <a:ea typeface="+mn-ea"/>
                <a:cs typeface="+mn-cs"/>
              </a:rPr>
              <a:t> </a:t>
            </a:r>
            <a:r>
              <a:rPr kumimoji="0" lang="lv-LV" sz="1800" u="none" strike="noStrike" kern="1200" cap="none" spc="0" normalizeH="0" noProof="0" dirty="0">
                <a:ln>
                  <a:noFill/>
                </a:ln>
                <a:solidFill>
                  <a:srgbClr val="3F91D5"/>
                </a:solidFill>
                <a:uLnTx/>
                <a:uFillTx/>
                <a:latin typeface="Verdana" panose="020B0604030504040204" pitchFamily="34" charset="0"/>
                <a:ea typeface="+mn-ea"/>
                <a:cs typeface="+mn-cs"/>
              </a:rPr>
              <a:t>un 7</a:t>
            </a:r>
            <a:r>
              <a:rPr lang="lv-LV" b="0" i="0" dirty="0">
                <a:solidFill>
                  <a:srgbClr val="3F91D5"/>
                </a:solidFill>
                <a:effectLst/>
                <a:latin typeface="Verdana" panose="020B0604030504040204" pitchFamily="34" charset="0"/>
              </a:rPr>
              <a:t>.</a:t>
            </a:r>
            <a:r>
              <a:rPr lang="lv-LV" baseline="30000" dirty="0">
                <a:solidFill>
                  <a:srgbClr val="3F91D5"/>
                </a:solidFill>
                <a:latin typeface="Verdana" panose="020B0604030504040204" pitchFamily="34" charset="0"/>
              </a:rPr>
              <a:t>2</a:t>
            </a:r>
            <a:r>
              <a:rPr lang="lv-LV" b="0" i="0" dirty="0">
                <a:solidFill>
                  <a:srgbClr val="3F91D5"/>
                </a:solidFill>
                <a:effectLst/>
                <a:latin typeface="Verdana" panose="020B0604030504040204" pitchFamily="34" charset="0"/>
              </a:rPr>
              <a:t> 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224596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4C944653-CC91-4260-E9D4-29FD362C78DC}"/>
              </a:ext>
            </a:extLst>
          </p:cNvPr>
          <p:cNvSpPr>
            <a:spLocks noGrp="1"/>
          </p:cNvSpPr>
          <p:nvPr>
            <p:ph type="title"/>
          </p:nvPr>
        </p:nvSpPr>
        <p:spPr>
          <a:xfrm>
            <a:off x="1629751" y="1118473"/>
            <a:ext cx="8924392" cy="1037867"/>
          </a:xfrm>
        </p:spPr>
        <p:txBody>
          <a:bodyPr>
            <a:normAutofit/>
          </a:bodyPr>
          <a:lstStyle/>
          <a:p>
            <a:pPr algn="ctr"/>
            <a:r>
              <a:rPr lang="lv-LV" dirty="0"/>
              <a:t>Piemērs</a:t>
            </a:r>
          </a:p>
        </p:txBody>
      </p:sp>
      <p:sp>
        <p:nvSpPr>
          <p:cNvPr id="19"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05D5494E-3C31-34D0-D69E-8EB423E22E82}"/>
              </a:ext>
            </a:extLst>
          </p:cNvPr>
          <p:cNvSpPr>
            <a:spLocks noGrp="1"/>
          </p:cNvSpPr>
          <p:nvPr>
            <p:ph idx="1"/>
          </p:nvPr>
        </p:nvSpPr>
        <p:spPr>
          <a:xfrm>
            <a:off x="1264693" y="2616539"/>
            <a:ext cx="9662615" cy="4098204"/>
          </a:xfrm>
        </p:spPr>
        <p:txBody>
          <a:bodyPr>
            <a:normAutofit lnSpcReduction="10000"/>
          </a:bodyPr>
          <a:lstStyle/>
          <a:p>
            <a:r>
              <a:rPr lang="lv-LV" sz="2000" dirty="0">
                <a:solidFill>
                  <a:schemeClr val="tx2"/>
                </a:solidFill>
                <a:latin typeface="+mn-lt"/>
              </a:rPr>
              <a:t>Nodokļa maksātājs</a:t>
            </a:r>
            <a:r>
              <a:rPr lang="lv-LV" sz="2000" b="0" i="0" dirty="0">
                <a:effectLst/>
                <a:latin typeface="+mn-lt"/>
              </a:rPr>
              <a:t> </a:t>
            </a:r>
            <a:r>
              <a:rPr lang="lv-LV" sz="2000" b="0" i="0" dirty="0">
                <a:solidFill>
                  <a:schemeClr val="tx2"/>
                </a:solidFill>
                <a:effectLst/>
                <a:latin typeface="+mn-lt"/>
              </a:rPr>
              <a:t>2025.gada 26.septembrī pārsniedz PVN reģistrācijas slieksni. Kopējā darījumu vērtība 51 000 </a:t>
            </a:r>
            <a:r>
              <a:rPr lang="lv-LV" sz="2000" b="0" i="0" dirty="0" err="1">
                <a:solidFill>
                  <a:schemeClr val="tx2"/>
                </a:solidFill>
                <a:effectLst/>
                <a:latin typeface="+mn-lt"/>
              </a:rPr>
              <a:t>euro</a:t>
            </a:r>
            <a:endParaRPr lang="lv-LV" sz="2000" b="0" i="0" dirty="0">
              <a:solidFill>
                <a:schemeClr val="tx2"/>
              </a:solidFill>
              <a:effectLst/>
              <a:latin typeface="+mn-lt"/>
            </a:endParaRPr>
          </a:p>
          <a:p>
            <a:r>
              <a:rPr lang="lv-LV" sz="2000" dirty="0">
                <a:solidFill>
                  <a:schemeClr val="tx2"/>
                </a:solidFill>
                <a:latin typeface="+mn-lt"/>
              </a:rPr>
              <a:t>2025.gada 19.novembrī iesniedz iesniegumu reģistrācijai PVN maksātāju reģistrā</a:t>
            </a:r>
          </a:p>
          <a:p>
            <a:r>
              <a:rPr lang="lv-LV" sz="2000" dirty="0">
                <a:solidFill>
                  <a:schemeClr val="tx2"/>
                </a:solidFill>
                <a:latin typeface="+mn-lt"/>
              </a:rPr>
              <a:t> </a:t>
            </a:r>
          </a:p>
          <a:p>
            <a:r>
              <a:rPr lang="lv-LV" sz="2000" dirty="0">
                <a:solidFill>
                  <a:schemeClr val="tx2"/>
                </a:solidFill>
                <a:latin typeface="+mn-lt"/>
              </a:rPr>
              <a:t>VID 2025.gada 25.novembrī pieņem lēmumu par uzņēmuma iekļaušanu PVN maksātāju reģistrā ar 2026.gada 1.janvāri (atliktā reģistrācija)</a:t>
            </a:r>
          </a:p>
          <a:p>
            <a:endParaRPr lang="lv-LV" sz="2000" dirty="0">
              <a:solidFill>
                <a:schemeClr val="tx2"/>
              </a:solidFill>
              <a:latin typeface="+mn-lt"/>
            </a:endParaRPr>
          </a:p>
          <a:p>
            <a:r>
              <a:rPr lang="lv-LV" sz="2000" dirty="0">
                <a:solidFill>
                  <a:srgbClr val="002060"/>
                </a:solidFill>
                <a:latin typeface="+mn-lt"/>
              </a:rPr>
              <a:t>Uzņēmums 2.decembrī pārsniedz 55 000 eiro slieksni un par to informē VID</a:t>
            </a:r>
          </a:p>
          <a:p>
            <a:r>
              <a:rPr lang="lv-LV" sz="2000" dirty="0">
                <a:solidFill>
                  <a:srgbClr val="002060"/>
                </a:solidFill>
                <a:latin typeface="+mn-lt"/>
              </a:rPr>
              <a:t>VID paziņo, ka nodokļa maksātājs</a:t>
            </a:r>
            <a:r>
              <a:rPr lang="lv-LV" sz="2000" b="0" i="0" dirty="0">
                <a:solidFill>
                  <a:srgbClr val="002060"/>
                </a:solidFill>
                <a:effectLst/>
                <a:latin typeface="+mn-lt"/>
              </a:rPr>
              <a:t> reģistrēts PVN maksātāju reģistrā ar 2025.gada 2.decembri</a:t>
            </a:r>
            <a:endParaRPr lang="lv-LV" sz="2000" dirty="0">
              <a:solidFill>
                <a:srgbClr val="002060"/>
              </a:solidFill>
              <a:latin typeface="+mn-lt"/>
            </a:endParaRPr>
          </a:p>
        </p:txBody>
      </p:sp>
    </p:spTree>
    <p:extLst>
      <p:ext uri="{BB962C8B-B14F-4D97-AF65-F5344CB8AC3E}">
        <p14:creationId xmlns:p14="http://schemas.microsoft.com/office/powerpoint/2010/main" val="124056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endParaRPr lang="lv-LV" sz="2200" dirty="0">
              <a:latin typeface="+mn-lt"/>
            </a:endParaRPr>
          </a:p>
          <a:p>
            <a:pPr lvl="1" algn="just">
              <a:lnSpc>
                <a:spcPct val="100000"/>
              </a:lnSpc>
              <a:spcBef>
                <a:spcPts val="0"/>
              </a:spcBef>
            </a:pPr>
            <a:endParaRPr lang="lv-LV" sz="2200" dirty="0">
              <a:latin typeface="+mn-lt"/>
            </a:endParaRPr>
          </a:p>
          <a:p>
            <a:pPr lvl="1" algn="just">
              <a:lnSpc>
                <a:spcPct val="100000"/>
              </a:lnSpc>
              <a:spcBef>
                <a:spcPts val="0"/>
              </a:spcBef>
            </a:pPr>
            <a:r>
              <a:rPr lang="lv-LV" sz="2200" dirty="0">
                <a:latin typeface="+mn-lt"/>
              </a:rPr>
              <a:t>Ja iepriekšējā kalendāra gadā ir pārsniegts 50 000 </a:t>
            </a:r>
            <a:r>
              <a:rPr lang="lv-LV" sz="2200" dirty="0" err="1">
                <a:latin typeface="+mn-lt"/>
              </a:rPr>
              <a:t>euro</a:t>
            </a:r>
            <a:r>
              <a:rPr lang="lv-LV" sz="2200" dirty="0">
                <a:latin typeface="+mn-lt"/>
              </a:rPr>
              <a:t> slieksnis, tad kalendāra gadā vairs nevar piemērot minēto slieksni</a:t>
            </a:r>
          </a:p>
          <a:p>
            <a:pPr lvl="1" algn="just">
              <a:lnSpc>
                <a:spcPct val="100000"/>
              </a:lnSpc>
              <a:spcBef>
                <a:spcPts val="0"/>
              </a:spcBef>
            </a:pPr>
            <a:endParaRPr lang="lv-LV" sz="2200" dirty="0">
              <a:latin typeface="+mn-lt"/>
            </a:endParaRPr>
          </a:p>
          <a:p>
            <a:pPr lvl="1" algn="just">
              <a:lnSpc>
                <a:spcPct val="100000"/>
              </a:lnSpc>
              <a:spcBef>
                <a:spcPts val="0"/>
              </a:spcBef>
            </a:pPr>
            <a:r>
              <a:rPr lang="lv-LV" sz="2200" dirty="0">
                <a:latin typeface="+mn-lt"/>
              </a:rPr>
              <a:t>«Karantīnas» periodā nevar izslēgties no PVN maksātāju reģistra pēc personas iesnieguma</a:t>
            </a:r>
            <a:endParaRPr lang="lv-LV" sz="2400" i="0" dirty="0">
              <a:effectLst/>
              <a:latin typeface="+mn-lt"/>
            </a:endParaRPr>
          </a:p>
          <a:p>
            <a:pPr lvl="1" algn="just">
              <a:lnSpc>
                <a:spcPct val="100000"/>
              </a:lnSpc>
              <a:spcBef>
                <a:spcPts val="0"/>
              </a:spcBef>
            </a:pPr>
            <a:endParaRPr lang="lv-LV" sz="2400" i="0" dirty="0">
              <a:effectLst/>
              <a:latin typeface="+mn-lt"/>
            </a:endParaRPr>
          </a:p>
          <a:p>
            <a:endParaRPr lang="lv-LV" b="1" dirty="0"/>
          </a:p>
          <a:p>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«Karantīnas» periods</a:t>
            </a:r>
          </a:p>
        </p:txBody>
      </p:sp>
      <p:sp>
        <p:nvSpPr>
          <p:cNvPr id="3" name="TextBox 2">
            <a:extLst>
              <a:ext uri="{FF2B5EF4-FFF2-40B4-BE49-F238E27FC236}">
                <a16:creationId xmlns:a16="http://schemas.microsoft.com/office/drawing/2014/main" id="{75CA907C-5061-C2BE-F3D9-99E93BE0C4CD}"/>
              </a:ext>
            </a:extLst>
          </p:cNvPr>
          <p:cNvSpPr txBox="1"/>
          <p:nvPr/>
        </p:nvSpPr>
        <p:spPr>
          <a:xfrm>
            <a:off x="5847128" y="5929859"/>
            <a:ext cx="6026216" cy="369332"/>
          </a:xfrm>
          <a:prstGeom prst="rect">
            <a:avLst/>
          </a:prstGeom>
          <a:noFill/>
        </p:spPr>
        <p:txBody>
          <a:bodyPr wrap="square">
            <a:spAutoFit/>
          </a:bodyPr>
          <a:lstStyle/>
          <a:p>
            <a:r>
              <a:rPr lang="lv-LV" dirty="0">
                <a:solidFill>
                  <a:srgbClr val="3F91D5"/>
                </a:solidFill>
                <a:cs typeface="Arial" panose="020B0604020202020204" pitchFamily="34" charset="0"/>
              </a:rPr>
              <a:t>59</a:t>
            </a:r>
            <a:r>
              <a:rPr lang="lv-LV" b="0" dirty="0">
                <a:solidFill>
                  <a:srgbClr val="3F91D5"/>
                </a:solidFill>
                <a:cs typeface="Arial" panose="020B0604020202020204" pitchFamily="34" charset="0"/>
              </a:rPr>
              <a:t>.panta desmitā</a:t>
            </a:r>
            <a:r>
              <a:rPr lang="lv-LV" dirty="0">
                <a:solidFill>
                  <a:srgbClr val="3F91D5"/>
                </a:solidFill>
                <a:cs typeface="Arial" panose="020B0604020202020204" pitchFamily="34" charset="0"/>
              </a:rPr>
              <a:t> </a:t>
            </a:r>
            <a:r>
              <a:rPr lang="lv-LV" b="0" dirty="0">
                <a:solidFill>
                  <a:srgbClr val="3F91D5"/>
                </a:solidFill>
                <a:cs typeface="Arial" panose="020B0604020202020204" pitchFamily="34" charset="0"/>
              </a:rPr>
              <a:t>daļa un 73.panta ceturtā 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3134699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endParaRPr lang="lv-LV" sz="2400" i="0" dirty="0">
              <a:effectLst/>
              <a:latin typeface="+mn-lt"/>
            </a:endParaRPr>
          </a:p>
          <a:p>
            <a:pPr lvl="1" algn="just">
              <a:lnSpc>
                <a:spcPct val="100000"/>
              </a:lnSpc>
              <a:spcBef>
                <a:spcPts val="0"/>
              </a:spcBef>
            </a:pPr>
            <a:r>
              <a:rPr lang="lv-LV" sz="2400" i="0" dirty="0">
                <a:effectLst/>
                <a:latin typeface="+mn-lt"/>
              </a:rPr>
              <a:t>Vai 2024.gadā ir pārsniegts 50 000 </a:t>
            </a:r>
            <a:r>
              <a:rPr lang="lv-LV" sz="2400" i="0" dirty="0" err="1">
                <a:effectLst/>
                <a:latin typeface="+mn-lt"/>
              </a:rPr>
              <a:t>euro</a:t>
            </a:r>
            <a:r>
              <a:rPr lang="lv-LV" sz="2400" i="0" dirty="0">
                <a:effectLst/>
                <a:latin typeface="+mn-lt"/>
              </a:rPr>
              <a:t> slieksnis, veicot tā aprēķinu pēc 2025.gada kritērijiem </a:t>
            </a:r>
          </a:p>
          <a:p>
            <a:endParaRPr lang="lv-LV" b="1" dirty="0"/>
          </a:p>
          <a:p>
            <a:pPr marL="342900" indent="-342900">
              <a:buFont typeface="Wingdings" panose="05000000000000000000" pitchFamily="2" charset="2"/>
              <a:buChar char="Ø"/>
            </a:pPr>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 pārejas periodā par 2024.gada apgrozījumu</a:t>
            </a:r>
          </a:p>
        </p:txBody>
      </p:sp>
      <p:sp>
        <p:nvSpPr>
          <p:cNvPr id="6" name="TextBox 5">
            <a:extLst>
              <a:ext uri="{FF2B5EF4-FFF2-40B4-BE49-F238E27FC236}">
                <a16:creationId xmlns:a16="http://schemas.microsoft.com/office/drawing/2014/main" id="{58338401-0255-4C23-B468-0DAEC5776A9F}"/>
              </a:ext>
            </a:extLst>
          </p:cNvPr>
          <p:cNvSpPr txBox="1"/>
          <p:nvPr/>
        </p:nvSpPr>
        <p:spPr>
          <a:xfrm>
            <a:off x="7323589" y="6068359"/>
            <a:ext cx="4030211" cy="369332"/>
          </a:xfrm>
          <a:prstGeom prst="rect">
            <a:avLst/>
          </a:prstGeom>
          <a:noFill/>
        </p:spPr>
        <p:txBody>
          <a:bodyPr wrap="square">
            <a:spAutoFit/>
          </a:bodyPr>
          <a:lstStyle/>
          <a:p>
            <a:r>
              <a:rPr lang="lv-LV" dirty="0">
                <a:solidFill>
                  <a:srgbClr val="3F91D5"/>
                </a:solidFill>
                <a:latin typeface="Verdana" panose="020B0604030504040204" pitchFamily="34" charset="0"/>
              </a:rPr>
              <a:t>p</a:t>
            </a:r>
            <a:r>
              <a:rPr lang="lv-LV" b="0" i="0" dirty="0">
                <a:solidFill>
                  <a:srgbClr val="3F91D5"/>
                </a:solidFill>
                <a:effectLst/>
                <a:latin typeface="Verdana" panose="020B0604030504040204" pitchFamily="34" charset="0"/>
              </a:rPr>
              <a:t>ārejas noteikumu 46.punkts</a:t>
            </a:r>
            <a:endParaRPr lang="lv-LV" dirty="0">
              <a:solidFill>
                <a:srgbClr val="3F91D5"/>
              </a:solidFill>
              <a:cs typeface="Arial" panose="020B0604020202020204" pitchFamily="34" charset="0"/>
            </a:endParaRPr>
          </a:p>
        </p:txBody>
      </p:sp>
      <p:sp>
        <p:nvSpPr>
          <p:cNvPr id="3" name="Arrow: Down 2">
            <a:extLst>
              <a:ext uri="{FF2B5EF4-FFF2-40B4-BE49-F238E27FC236}">
                <a16:creationId xmlns:a16="http://schemas.microsoft.com/office/drawing/2014/main" id="{2FC4629F-6DD1-68D5-509E-4F7BE46CEDE9}"/>
              </a:ext>
            </a:extLst>
          </p:cNvPr>
          <p:cNvSpPr/>
          <p:nvPr/>
        </p:nvSpPr>
        <p:spPr>
          <a:xfrm>
            <a:off x="7449423" y="3078760"/>
            <a:ext cx="578841" cy="8388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Arrow: Down 3">
            <a:extLst>
              <a:ext uri="{FF2B5EF4-FFF2-40B4-BE49-F238E27FC236}">
                <a16:creationId xmlns:a16="http://schemas.microsoft.com/office/drawing/2014/main" id="{23867DDB-9E32-C5EE-8081-3BB7B9FB4051}"/>
              </a:ext>
            </a:extLst>
          </p:cNvPr>
          <p:cNvSpPr/>
          <p:nvPr/>
        </p:nvSpPr>
        <p:spPr>
          <a:xfrm>
            <a:off x="3155658" y="3078760"/>
            <a:ext cx="578841" cy="8388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9822D7A1-5C99-5B10-C608-713E3084C1AD}"/>
              </a:ext>
            </a:extLst>
          </p:cNvPr>
          <p:cNvSpPr txBox="1"/>
          <p:nvPr/>
        </p:nvSpPr>
        <p:spPr>
          <a:xfrm>
            <a:off x="7516536" y="4009938"/>
            <a:ext cx="654341" cy="369332"/>
          </a:xfrm>
          <a:prstGeom prst="rect">
            <a:avLst/>
          </a:prstGeom>
          <a:noFill/>
        </p:spPr>
        <p:txBody>
          <a:bodyPr wrap="square" rtlCol="0">
            <a:spAutoFit/>
          </a:bodyPr>
          <a:lstStyle/>
          <a:p>
            <a:r>
              <a:rPr lang="lv-LV" dirty="0"/>
              <a:t>nav</a:t>
            </a:r>
          </a:p>
        </p:txBody>
      </p:sp>
      <p:sp>
        <p:nvSpPr>
          <p:cNvPr id="10" name="TextBox 9">
            <a:extLst>
              <a:ext uri="{FF2B5EF4-FFF2-40B4-BE49-F238E27FC236}">
                <a16:creationId xmlns:a16="http://schemas.microsoft.com/office/drawing/2014/main" id="{17AD875C-7E7C-4EF2-D5F6-0E6C87A73590}"/>
              </a:ext>
            </a:extLst>
          </p:cNvPr>
          <p:cNvSpPr txBox="1"/>
          <p:nvPr/>
        </p:nvSpPr>
        <p:spPr>
          <a:xfrm>
            <a:off x="3253529" y="4009938"/>
            <a:ext cx="480970" cy="369332"/>
          </a:xfrm>
          <a:prstGeom prst="rect">
            <a:avLst/>
          </a:prstGeom>
          <a:noFill/>
        </p:spPr>
        <p:txBody>
          <a:bodyPr wrap="square" rtlCol="0">
            <a:spAutoFit/>
          </a:bodyPr>
          <a:lstStyle/>
          <a:p>
            <a:r>
              <a:rPr lang="lv-LV" dirty="0"/>
              <a:t>ir</a:t>
            </a:r>
          </a:p>
        </p:txBody>
      </p:sp>
      <p:sp>
        <p:nvSpPr>
          <p:cNvPr id="11" name="TextBox 10">
            <a:extLst>
              <a:ext uri="{FF2B5EF4-FFF2-40B4-BE49-F238E27FC236}">
                <a16:creationId xmlns:a16="http://schemas.microsoft.com/office/drawing/2014/main" id="{4C641AB5-E5EA-2DF2-5625-B9C29D2ED3E3}"/>
              </a:ext>
            </a:extLst>
          </p:cNvPr>
          <p:cNvSpPr txBox="1"/>
          <p:nvPr/>
        </p:nvSpPr>
        <p:spPr>
          <a:xfrm>
            <a:off x="1795244" y="4563611"/>
            <a:ext cx="4462943" cy="923330"/>
          </a:xfrm>
          <a:prstGeom prst="rect">
            <a:avLst/>
          </a:prstGeom>
          <a:noFill/>
        </p:spPr>
        <p:txBody>
          <a:bodyPr wrap="square" rtlCol="0">
            <a:spAutoFit/>
          </a:bodyPr>
          <a:lstStyle/>
          <a:p>
            <a:r>
              <a:rPr lang="lv-LV" dirty="0"/>
              <a:t>līdz 2025.gada 15.janvārim jāiesniedz iesniegums reģistrācijai PVN maksātāju reģistrā</a:t>
            </a:r>
          </a:p>
        </p:txBody>
      </p:sp>
    </p:spTree>
    <p:extLst>
      <p:ext uri="{BB962C8B-B14F-4D97-AF65-F5344CB8AC3E}">
        <p14:creationId xmlns:p14="http://schemas.microsoft.com/office/powerpoint/2010/main" val="77459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endParaRPr lang="lv-LV" sz="2400" i="0" dirty="0">
              <a:effectLst/>
              <a:latin typeface="+mn-lt"/>
            </a:endParaRPr>
          </a:p>
          <a:p>
            <a:pPr lvl="1" algn="just">
              <a:lnSpc>
                <a:spcPct val="100000"/>
              </a:lnSpc>
              <a:spcBef>
                <a:spcPts val="0"/>
              </a:spcBef>
            </a:pPr>
            <a:r>
              <a:rPr lang="lv-LV" sz="2400" i="0" dirty="0">
                <a:effectLst/>
                <a:latin typeface="+mn-lt"/>
              </a:rPr>
              <a:t>Iesniegums iesniegts līdz 2025.gada 15.janvārim</a:t>
            </a:r>
            <a:endParaRPr lang="lv-LV" b="1" dirty="0"/>
          </a:p>
          <a:p>
            <a:pPr marL="342900" indent="-342900">
              <a:buFont typeface="Wingdings" panose="05000000000000000000" pitchFamily="2" charset="2"/>
              <a:buChar char="Ø"/>
            </a:pPr>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 pārejas periodā par 2024.gada apgrozījumu</a:t>
            </a:r>
          </a:p>
        </p:txBody>
      </p:sp>
      <p:sp>
        <p:nvSpPr>
          <p:cNvPr id="6" name="TextBox 5">
            <a:extLst>
              <a:ext uri="{FF2B5EF4-FFF2-40B4-BE49-F238E27FC236}">
                <a16:creationId xmlns:a16="http://schemas.microsoft.com/office/drawing/2014/main" id="{58338401-0255-4C23-B468-0DAEC5776A9F}"/>
              </a:ext>
            </a:extLst>
          </p:cNvPr>
          <p:cNvSpPr txBox="1"/>
          <p:nvPr/>
        </p:nvSpPr>
        <p:spPr>
          <a:xfrm>
            <a:off x="7323589" y="6068359"/>
            <a:ext cx="4030211" cy="369332"/>
          </a:xfrm>
          <a:prstGeom prst="rect">
            <a:avLst/>
          </a:prstGeom>
          <a:noFill/>
        </p:spPr>
        <p:txBody>
          <a:bodyPr wrap="square">
            <a:spAutoFit/>
          </a:bodyPr>
          <a:lstStyle/>
          <a:p>
            <a:r>
              <a:rPr lang="lv-LV" dirty="0">
                <a:solidFill>
                  <a:srgbClr val="3F91D5"/>
                </a:solidFill>
                <a:latin typeface="Verdana" panose="020B0604030504040204" pitchFamily="34" charset="0"/>
              </a:rPr>
              <a:t>p</a:t>
            </a:r>
            <a:r>
              <a:rPr lang="lv-LV" b="0" i="0" dirty="0">
                <a:solidFill>
                  <a:srgbClr val="3F91D5"/>
                </a:solidFill>
                <a:effectLst/>
                <a:latin typeface="Verdana" panose="020B0604030504040204" pitchFamily="34" charset="0"/>
              </a:rPr>
              <a:t>ārejas noteikumu 46.punkts</a:t>
            </a:r>
            <a:endParaRPr lang="lv-LV" dirty="0">
              <a:solidFill>
                <a:srgbClr val="3F91D5"/>
              </a:solidFill>
              <a:cs typeface="Arial" panose="020B0604020202020204" pitchFamily="34" charset="0"/>
            </a:endParaRPr>
          </a:p>
        </p:txBody>
      </p:sp>
      <p:sp>
        <p:nvSpPr>
          <p:cNvPr id="3" name="Arrow: Down 2">
            <a:extLst>
              <a:ext uri="{FF2B5EF4-FFF2-40B4-BE49-F238E27FC236}">
                <a16:creationId xmlns:a16="http://schemas.microsoft.com/office/drawing/2014/main" id="{2FC4629F-6DD1-68D5-509E-4F7BE46CEDE9}"/>
              </a:ext>
            </a:extLst>
          </p:cNvPr>
          <p:cNvSpPr/>
          <p:nvPr/>
        </p:nvSpPr>
        <p:spPr>
          <a:xfrm>
            <a:off x="7449423" y="3078760"/>
            <a:ext cx="578841" cy="8388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Arrow: Down 3">
            <a:extLst>
              <a:ext uri="{FF2B5EF4-FFF2-40B4-BE49-F238E27FC236}">
                <a16:creationId xmlns:a16="http://schemas.microsoft.com/office/drawing/2014/main" id="{23867DDB-9E32-C5EE-8081-3BB7B9FB4051}"/>
              </a:ext>
            </a:extLst>
          </p:cNvPr>
          <p:cNvSpPr/>
          <p:nvPr/>
        </p:nvSpPr>
        <p:spPr>
          <a:xfrm>
            <a:off x="3155658" y="3078760"/>
            <a:ext cx="578841" cy="8388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9822D7A1-5C99-5B10-C608-713E3084C1AD}"/>
              </a:ext>
            </a:extLst>
          </p:cNvPr>
          <p:cNvSpPr txBox="1"/>
          <p:nvPr/>
        </p:nvSpPr>
        <p:spPr>
          <a:xfrm>
            <a:off x="7516536" y="4009938"/>
            <a:ext cx="654341" cy="369332"/>
          </a:xfrm>
          <a:prstGeom prst="rect">
            <a:avLst/>
          </a:prstGeom>
          <a:noFill/>
        </p:spPr>
        <p:txBody>
          <a:bodyPr wrap="square" rtlCol="0">
            <a:spAutoFit/>
          </a:bodyPr>
          <a:lstStyle/>
          <a:p>
            <a:r>
              <a:rPr lang="lv-LV" dirty="0"/>
              <a:t>nē</a:t>
            </a:r>
          </a:p>
        </p:txBody>
      </p:sp>
      <p:sp>
        <p:nvSpPr>
          <p:cNvPr id="10" name="TextBox 9">
            <a:extLst>
              <a:ext uri="{FF2B5EF4-FFF2-40B4-BE49-F238E27FC236}">
                <a16:creationId xmlns:a16="http://schemas.microsoft.com/office/drawing/2014/main" id="{17AD875C-7E7C-4EF2-D5F6-0E6C87A73590}"/>
              </a:ext>
            </a:extLst>
          </p:cNvPr>
          <p:cNvSpPr txBox="1"/>
          <p:nvPr/>
        </p:nvSpPr>
        <p:spPr>
          <a:xfrm>
            <a:off x="3253529" y="4009938"/>
            <a:ext cx="480970" cy="369332"/>
          </a:xfrm>
          <a:prstGeom prst="rect">
            <a:avLst/>
          </a:prstGeom>
          <a:noFill/>
        </p:spPr>
        <p:txBody>
          <a:bodyPr wrap="square" rtlCol="0">
            <a:spAutoFit/>
          </a:bodyPr>
          <a:lstStyle/>
          <a:p>
            <a:r>
              <a:rPr lang="lv-LV" dirty="0"/>
              <a:t>jā</a:t>
            </a:r>
          </a:p>
        </p:txBody>
      </p:sp>
      <p:sp>
        <p:nvSpPr>
          <p:cNvPr id="11" name="TextBox 10">
            <a:extLst>
              <a:ext uri="{FF2B5EF4-FFF2-40B4-BE49-F238E27FC236}">
                <a16:creationId xmlns:a16="http://schemas.microsoft.com/office/drawing/2014/main" id="{4C641AB5-E5EA-2DF2-5625-B9C29D2ED3E3}"/>
              </a:ext>
            </a:extLst>
          </p:cNvPr>
          <p:cNvSpPr txBox="1"/>
          <p:nvPr/>
        </p:nvSpPr>
        <p:spPr>
          <a:xfrm>
            <a:off x="1795244" y="4563611"/>
            <a:ext cx="4462943" cy="923330"/>
          </a:xfrm>
          <a:prstGeom prst="rect">
            <a:avLst/>
          </a:prstGeom>
          <a:noFill/>
        </p:spPr>
        <p:txBody>
          <a:bodyPr wrap="square" rtlCol="0">
            <a:spAutoFit/>
          </a:bodyPr>
          <a:lstStyle/>
          <a:p>
            <a:r>
              <a:rPr lang="lv-LV" dirty="0"/>
              <a:t>PVN par 2025.gada apliekamiem darījumiem jāsāk maksāt no reģistrācijas brīža</a:t>
            </a:r>
          </a:p>
        </p:txBody>
      </p:sp>
      <p:sp>
        <p:nvSpPr>
          <p:cNvPr id="9" name="TextBox 8">
            <a:extLst>
              <a:ext uri="{FF2B5EF4-FFF2-40B4-BE49-F238E27FC236}">
                <a16:creationId xmlns:a16="http://schemas.microsoft.com/office/drawing/2014/main" id="{E6C9831C-9CEC-11D2-CC86-6AD6670B2226}"/>
              </a:ext>
            </a:extLst>
          </p:cNvPr>
          <p:cNvSpPr txBox="1"/>
          <p:nvPr/>
        </p:nvSpPr>
        <p:spPr>
          <a:xfrm>
            <a:off x="6603533" y="4563611"/>
            <a:ext cx="4462943" cy="923330"/>
          </a:xfrm>
          <a:prstGeom prst="rect">
            <a:avLst/>
          </a:prstGeom>
          <a:noFill/>
        </p:spPr>
        <p:txBody>
          <a:bodyPr wrap="square" rtlCol="0">
            <a:spAutoFit/>
          </a:bodyPr>
          <a:lstStyle/>
          <a:p>
            <a:r>
              <a:rPr lang="lv-LV" dirty="0"/>
              <a:t>PVN par 2025.gada apliekamiem darījumiem jāsāk maksāt no 2025.gada 1.janvāra</a:t>
            </a:r>
          </a:p>
        </p:txBody>
      </p:sp>
    </p:spTree>
    <p:extLst>
      <p:ext uri="{BB962C8B-B14F-4D97-AF65-F5344CB8AC3E}">
        <p14:creationId xmlns:p14="http://schemas.microsoft.com/office/powerpoint/2010/main" val="211839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4C944653-CC91-4260-E9D4-29FD362C78DC}"/>
              </a:ext>
            </a:extLst>
          </p:cNvPr>
          <p:cNvSpPr>
            <a:spLocks noGrp="1"/>
          </p:cNvSpPr>
          <p:nvPr>
            <p:ph type="title"/>
          </p:nvPr>
        </p:nvSpPr>
        <p:spPr>
          <a:xfrm>
            <a:off x="1629751" y="1118473"/>
            <a:ext cx="8924392" cy="1037867"/>
          </a:xfrm>
        </p:spPr>
        <p:txBody>
          <a:bodyPr>
            <a:normAutofit/>
          </a:bodyPr>
          <a:lstStyle/>
          <a:p>
            <a:pPr algn="ctr"/>
            <a:r>
              <a:rPr lang="lv-LV" dirty="0"/>
              <a:t>Piemērs</a:t>
            </a:r>
          </a:p>
        </p:txBody>
      </p:sp>
      <p:sp>
        <p:nvSpPr>
          <p:cNvPr id="19"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05D5494E-3C31-34D0-D69E-8EB423E22E82}"/>
              </a:ext>
            </a:extLst>
          </p:cNvPr>
          <p:cNvSpPr>
            <a:spLocks noGrp="1"/>
          </p:cNvSpPr>
          <p:nvPr>
            <p:ph idx="1"/>
          </p:nvPr>
        </p:nvSpPr>
        <p:spPr>
          <a:xfrm>
            <a:off x="1264693" y="2616539"/>
            <a:ext cx="9662615" cy="4098204"/>
          </a:xfrm>
        </p:spPr>
        <p:txBody>
          <a:bodyPr>
            <a:normAutofit/>
          </a:bodyPr>
          <a:lstStyle/>
          <a:p>
            <a:pPr>
              <a:lnSpc>
                <a:spcPct val="100000"/>
              </a:lnSpc>
            </a:pPr>
            <a:r>
              <a:rPr lang="lv-LV" sz="2000" dirty="0">
                <a:solidFill>
                  <a:schemeClr val="tx2"/>
                </a:solidFill>
                <a:latin typeface="+mn-lt"/>
              </a:rPr>
              <a:t>2024. gadā nodokļa maksātājs pārdod kokmateriālus, gūstot ar PVN apliekamus ienākumus 30 000 </a:t>
            </a:r>
            <a:r>
              <a:rPr lang="lv-LV" sz="2000" dirty="0" err="1">
                <a:solidFill>
                  <a:schemeClr val="tx2"/>
                </a:solidFill>
                <a:latin typeface="+mn-lt"/>
              </a:rPr>
              <a:t>euro</a:t>
            </a:r>
            <a:r>
              <a:rPr lang="lv-LV" sz="2000" dirty="0">
                <a:solidFill>
                  <a:schemeClr val="tx2"/>
                </a:solidFill>
                <a:latin typeface="+mn-lt"/>
              </a:rPr>
              <a:t>, un pārdod lauksaimniecības zemi, gūstot ar PVN neapliekamus ienākumus 21 000 </a:t>
            </a:r>
            <a:r>
              <a:rPr lang="lv-LV" sz="2000" dirty="0" err="1">
                <a:solidFill>
                  <a:schemeClr val="tx2"/>
                </a:solidFill>
                <a:latin typeface="+mn-lt"/>
              </a:rPr>
              <a:t>euro</a:t>
            </a:r>
            <a:r>
              <a:rPr lang="lv-LV" sz="2000" dirty="0">
                <a:solidFill>
                  <a:schemeClr val="tx2"/>
                </a:solidFill>
                <a:latin typeface="+mn-lt"/>
              </a:rPr>
              <a:t> vērtībā</a:t>
            </a:r>
          </a:p>
          <a:p>
            <a:pPr>
              <a:lnSpc>
                <a:spcPct val="100000"/>
              </a:lnSpc>
            </a:pPr>
            <a:r>
              <a:rPr lang="lv-LV" sz="2000" b="0" i="0" dirty="0">
                <a:solidFill>
                  <a:srgbClr val="00B050"/>
                </a:solidFill>
                <a:effectLst/>
                <a:latin typeface="+mn-lt"/>
              </a:rPr>
              <a:t>Vai 2025.gadā jāreģistrējas PVN maksātāju reģistrā?</a:t>
            </a:r>
            <a:endParaRPr lang="lv-LV" sz="2000" dirty="0">
              <a:solidFill>
                <a:schemeClr val="tx2"/>
              </a:solidFill>
              <a:latin typeface="+mn-lt"/>
            </a:endParaRPr>
          </a:p>
          <a:p>
            <a:pPr>
              <a:lnSpc>
                <a:spcPct val="100000"/>
              </a:lnSpc>
            </a:pPr>
            <a:r>
              <a:rPr lang="lv-LV" sz="2000" dirty="0">
                <a:solidFill>
                  <a:schemeClr val="tx2"/>
                </a:solidFill>
                <a:latin typeface="+mn-lt"/>
              </a:rPr>
              <a:t>Reģistrācijas slieksnis = 30 000 + 21 000 = 51 000 </a:t>
            </a:r>
            <a:r>
              <a:rPr lang="lv-LV" sz="2000" dirty="0" err="1">
                <a:solidFill>
                  <a:schemeClr val="tx2"/>
                </a:solidFill>
                <a:latin typeface="+mn-lt"/>
              </a:rPr>
              <a:t>euro</a:t>
            </a:r>
            <a:endParaRPr lang="lv-LV" sz="2000" dirty="0">
              <a:solidFill>
                <a:schemeClr val="tx2"/>
              </a:solidFill>
              <a:latin typeface="+mn-lt"/>
            </a:endParaRPr>
          </a:p>
          <a:p>
            <a:pPr>
              <a:lnSpc>
                <a:spcPct val="100000"/>
              </a:lnSpc>
            </a:pPr>
            <a:r>
              <a:rPr lang="lv-LV" sz="2000" dirty="0">
                <a:solidFill>
                  <a:schemeClr val="tx2"/>
                </a:solidFill>
                <a:latin typeface="+mn-lt"/>
              </a:rPr>
              <a:t>Jāreģistrējas PVN un no 1.janvāra par apliekamiem darījumiem jāmaksā PVN</a:t>
            </a:r>
          </a:p>
          <a:p>
            <a:pPr>
              <a:lnSpc>
                <a:spcPct val="100000"/>
              </a:lnSpc>
            </a:pPr>
            <a:r>
              <a:rPr lang="lv-LV" sz="2000" dirty="0">
                <a:solidFill>
                  <a:schemeClr val="tx2"/>
                </a:solidFill>
                <a:latin typeface="+mn-lt"/>
              </a:rPr>
              <a:t>Iesniedzot iesniegumu līdz 15.janvārim, PVN jāsāk maksāt no reģistrācijas brīža (spēkā tikai pārejas periodā 2024/2025)</a:t>
            </a:r>
          </a:p>
        </p:txBody>
      </p:sp>
    </p:spTree>
    <p:extLst>
      <p:ext uri="{BB962C8B-B14F-4D97-AF65-F5344CB8AC3E}">
        <p14:creationId xmlns:p14="http://schemas.microsoft.com/office/powerpoint/2010/main" val="300012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graphicFrame>
        <p:nvGraphicFramePr>
          <p:cNvPr id="9" name="Content Placeholder 2">
            <a:extLst>
              <a:ext uri="{FF2B5EF4-FFF2-40B4-BE49-F238E27FC236}">
                <a16:creationId xmlns:a16="http://schemas.microsoft.com/office/drawing/2014/main" id="{55FDA8C6-D4E3-BDD4-43D8-F9DD4F923B7E}"/>
              </a:ext>
            </a:extLst>
          </p:cNvPr>
          <p:cNvGraphicFramePr>
            <a:graphicFrameLocks noGrp="1"/>
          </p:cNvGraphicFramePr>
          <p:nvPr>
            <p:ph idx="1"/>
          </p:nvPr>
        </p:nvGraphicFramePr>
        <p:xfrm>
          <a:off x="838200" y="1268361"/>
          <a:ext cx="9677400" cy="498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Reģistrācijas process</a:t>
            </a:r>
          </a:p>
        </p:txBody>
      </p:sp>
      <p:sp>
        <p:nvSpPr>
          <p:cNvPr id="6" name="TextBox 5">
            <a:extLst>
              <a:ext uri="{FF2B5EF4-FFF2-40B4-BE49-F238E27FC236}">
                <a16:creationId xmlns:a16="http://schemas.microsoft.com/office/drawing/2014/main" id="{58338401-0255-4C23-B468-0DAEC5776A9F}"/>
              </a:ext>
            </a:extLst>
          </p:cNvPr>
          <p:cNvSpPr txBox="1"/>
          <p:nvPr/>
        </p:nvSpPr>
        <p:spPr>
          <a:xfrm>
            <a:off x="6820250" y="6068358"/>
            <a:ext cx="4533550" cy="369332"/>
          </a:xfrm>
          <a:prstGeom prst="rect">
            <a:avLst/>
          </a:prstGeom>
          <a:noFill/>
        </p:spPr>
        <p:txBody>
          <a:bodyPr wrap="square">
            <a:spAutoFit/>
          </a:bodyPr>
          <a:lstStyle/>
          <a:p>
            <a:r>
              <a:rPr lang="lv-LV" b="0" i="0" dirty="0">
                <a:solidFill>
                  <a:srgbClr val="3F91D5"/>
                </a:solidFill>
                <a:effectLst/>
                <a:latin typeface="Verdana" panose="020B0604030504040204" pitchFamily="34" charset="0"/>
              </a:rPr>
              <a:t>66.panta pirmā, trešā un ceturtā 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213365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a:t>Nodokļa jeb PVN maksātājs</a:t>
            </a:r>
            <a:endParaRPr lang="lv-LV"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r>
              <a:rPr lang="lv-LV" sz="2400"/>
              <a:t>Nodokļa maksātājs ir persona, kura patstāvīgi jebkurā vietā veic jebkuru saimniecisko darbību neatkarīgi no šīs darbības mērķa vai rezultāta</a:t>
            </a:r>
            <a:endParaRPr lang="lv-LV" sz="2400" dirty="0"/>
          </a:p>
        </p:txBody>
      </p:sp>
      <p:sp>
        <p:nvSpPr>
          <p:cNvPr id="2" name="TextBox 1">
            <a:extLst>
              <a:ext uri="{FF2B5EF4-FFF2-40B4-BE49-F238E27FC236}">
                <a16:creationId xmlns:a16="http://schemas.microsoft.com/office/drawing/2014/main" id="{4B14BE20-E36D-858B-7772-AAD65F0FB7E8}"/>
              </a:ext>
            </a:extLst>
          </p:cNvPr>
          <p:cNvSpPr txBox="1"/>
          <p:nvPr/>
        </p:nvSpPr>
        <p:spPr>
          <a:xfrm>
            <a:off x="9077739" y="6087297"/>
            <a:ext cx="2846037" cy="646331"/>
          </a:xfrm>
          <a:prstGeom prst="rect">
            <a:avLst/>
          </a:prstGeom>
          <a:noFill/>
        </p:spPr>
        <p:txBody>
          <a:bodyPr wrap="square">
            <a:spAutoFit/>
          </a:bodyPr>
          <a:lstStyle/>
          <a:p>
            <a:r>
              <a:rPr lang="lv-LV" dirty="0">
                <a:solidFill>
                  <a:srgbClr val="3F91D5"/>
                </a:solidFill>
                <a:cs typeface="Arial" panose="020B0604020202020204" pitchFamily="34" charset="0"/>
              </a:rPr>
              <a:t>3</a:t>
            </a:r>
            <a:r>
              <a:rPr lang="lv-LV" b="0" dirty="0">
                <a:solidFill>
                  <a:srgbClr val="3F91D5"/>
                </a:solidFill>
                <a:cs typeface="Arial" panose="020B0604020202020204" pitchFamily="34" charset="0"/>
              </a:rPr>
              <a:t>.panta </a:t>
            </a:r>
            <a:r>
              <a:rPr lang="lv-LV" dirty="0">
                <a:solidFill>
                  <a:srgbClr val="3F91D5"/>
                </a:solidFill>
                <a:cs typeface="Arial" panose="020B0604020202020204" pitchFamily="34" charset="0"/>
              </a:rPr>
              <a:t>pirmā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a:p>
            <a:r>
              <a:rPr lang="ru-RU" dirty="0">
                <a:solidFill>
                  <a:srgbClr val="3F91D5"/>
                </a:solidFill>
                <a:cs typeface="Arial" panose="020B0604020202020204" pitchFamily="34" charset="0"/>
              </a:rPr>
              <a:t> </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2949716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r>
              <a:rPr lang="lv-LV" sz="2200" dirty="0">
                <a:latin typeface="+mn-lt"/>
              </a:rPr>
              <a:t>Nodokļa maksātāju uzskata par reģistrētu PVN maksātāju reģistrā ar dienu, kad lēmums uzskatāms par paziņotu saskaņā ar likumu “Par nodokļiem un nodevām”</a:t>
            </a:r>
          </a:p>
          <a:p>
            <a:pPr lvl="1" algn="just">
              <a:lnSpc>
                <a:spcPct val="100000"/>
              </a:lnSpc>
              <a:spcBef>
                <a:spcPts val="0"/>
              </a:spcBef>
            </a:pPr>
            <a:endParaRPr lang="lv-LV" sz="2200" dirty="0">
              <a:latin typeface="+mn-lt"/>
            </a:endParaRPr>
          </a:p>
          <a:p>
            <a:pPr lvl="1" algn="just">
              <a:lnSpc>
                <a:spcPct val="100000"/>
              </a:lnSpc>
              <a:spcBef>
                <a:spcPts val="0"/>
              </a:spcBef>
            </a:pPr>
            <a:endParaRPr lang="lv-LV" sz="2200" dirty="0">
              <a:latin typeface="+mn-lt"/>
            </a:endParaRPr>
          </a:p>
          <a:p>
            <a:pPr lvl="1" algn="just">
              <a:lnSpc>
                <a:spcPct val="100000"/>
              </a:lnSpc>
              <a:spcBef>
                <a:spcPts val="0"/>
              </a:spcBef>
            </a:pPr>
            <a:r>
              <a:rPr lang="lv-LV" sz="2200" dirty="0">
                <a:latin typeface="+mn-lt"/>
              </a:rPr>
              <a:t>	Otrajā darba dienā pēc lēmuma ievietošanas VID 	elektroniskās deklarēšanas sistēmā (EDS)</a:t>
            </a:r>
            <a:endParaRPr lang="lv-LV" sz="2400" i="0" dirty="0">
              <a:effectLst/>
              <a:latin typeface="+mn-lt"/>
            </a:endParaRPr>
          </a:p>
          <a:p>
            <a:pPr lvl="1" algn="just">
              <a:lnSpc>
                <a:spcPct val="100000"/>
              </a:lnSpc>
              <a:spcBef>
                <a:spcPts val="0"/>
              </a:spcBef>
            </a:pPr>
            <a:endParaRPr lang="lv-LV" sz="2400" i="0" dirty="0">
              <a:effectLst/>
              <a:latin typeface="+mn-lt"/>
            </a:endParaRPr>
          </a:p>
          <a:p>
            <a:endParaRPr lang="lv-LV" b="1" dirty="0"/>
          </a:p>
          <a:p>
            <a:r>
              <a:rPr lang="lv-LV" b="1" dirty="0"/>
              <a:t>	Izņemot atliktās reģistrācijas gadījumā un ņemot 	vērā lēmuma pieņemšanas procesu</a:t>
            </a:r>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Reģistrācijas brīdis</a:t>
            </a:r>
          </a:p>
        </p:txBody>
      </p:sp>
      <p:sp>
        <p:nvSpPr>
          <p:cNvPr id="6" name="TextBox 5">
            <a:extLst>
              <a:ext uri="{FF2B5EF4-FFF2-40B4-BE49-F238E27FC236}">
                <a16:creationId xmlns:a16="http://schemas.microsoft.com/office/drawing/2014/main" id="{58338401-0255-4C23-B468-0DAEC5776A9F}"/>
              </a:ext>
            </a:extLst>
          </p:cNvPr>
          <p:cNvSpPr txBox="1"/>
          <p:nvPr/>
        </p:nvSpPr>
        <p:spPr>
          <a:xfrm>
            <a:off x="7902429" y="6123542"/>
            <a:ext cx="3590488" cy="369332"/>
          </a:xfrm>
          <a:prstGeom prst="rect">
            <a:avLst/>
          </a:prstGeom>
          <a:noFill/>
        </p:spPr>
        <p:txBody>
          <a:bodyPr wrap="square">
            <a:spAutoFit/>
          </a:bodyPr>
          <a:lstStyle/>
          <a:p>
            <a:r>
              <a:rPr lang="lv-LV" b="0" i="0" dirty="0">
                <a:solidFill>
                  <a:srgbClr val="3F91D5"/>
                </a:solidFill>
                <a:effectLst/>
                <a:latin typeface="Verdana" panose="020B0604030504040204" pitchFamily="34" charset="0"/>
              </a:rPr>
              <a:t>67.panta 2.</a:t>
            </a:r>
            <a:r>
              <a:rPr lang="lv-LV" b="0" i="0" baseline="30000" dirty="0">
                <a:solidFill>
                  <a:srgbClr val="3F91D5"/>
                </a:solidFill>
                <a:effectLst/>
                <a:latin typeface="Verdana" panose="020B0604030504040204" pitchFamily="34" charset="0"/>
              </a:rPr>
              <a:t>1</a:t>
            </a:r>
            <a:r>
              <a:rPr lang="lv-LV" b="0" i="0" dirty="0">
                <a:solidFill>
                  <a:srgbClr val="3F91D5"/>
                </a:solidFill>
                <a:effectLst/>
                <a:latin typeface="Verdana" panose="020B0604030504040204" pitchFamily="34" charset="0"/>
              </a:rPr>
              <a:t> un </a:t>
            </a:r>
            <a:r>
              <a:rPr kumimoji="0" lang="lv-LV" sz="1800" b="0" i="0" u="none" strike="noStrike" kern="1200" cap="none" spc="0" normalizeH="0" baseline="0" noProof="0" dirty="0">
                <a:ln>
                  <a:noFill/>
                </a:ln>
                <a:solidFill>
                  <a:srgbClr val="3F91D5"/>
                </a:solidFill>
                <a:effectLst/>
                <a:uLnTx/>
                <a:uFillTx/>
                <a:latin typeface="Verdana" panose="020B0604030504040204" pitchFamily="34" charset="0"/>
                <a:ea typeface="+mn-ea"/>
                <a:cs typeface="+mn-cs"/>
              </a:rPr>
              <a:t>2.</a:t>
            </a:r>
            <a:r>
              <a:rPr kumimoji="0" lang="lv-LV" sz="1800" b="0" i="0" u="none" strike="noStrike" kern="1200" cap="none" spc="0" normalizeH="0" baseline="30000" noProof="0" dirty="0">
                <a:ln>
                  <a:noFill/>
                </a:ln>
                <a:solidFill>
                  <a:srgbClr val="3F91D5"/>
                </a:solidFill>
                <a:effectLst/>
                <a:uLnTx/>
                <a:uFillTx/>
                <a:latin typeface="Verdana" panose="020B0604030504040204" pitchFamily="34" charset="0"/>
                <a:ea typeface="+mn-ea"/>
                <a:cs typeface="+mn-cs"/>
              </a:rPr>
              <a:t>2</a:t>
            </a:r>
            <a:r>
              <a:rPr kumimoji="0" lang="lv-LV" sz="1800" b="0" i="0" u="none" strike="noStrike" kern="1200" cap="none" spc="0" normalizeH="0" baseline="0" noProof="0" dirty="0">
                <a:ln>
                  <a:noFill/>
                </a:ln>
                <a:solidFill>
                  <a:srgbClr val="3F91D5"/>
                </a:solidFill>
                <a:effectLst/>
                <a:uLnTx/>
                <a:uFillTx/>
                <a:latin typeface="Verdana" panose="020B0604030504040204" pitchFamily="34" charset="0"/>
                <a:ea typeface="+mn-ea"/>
                <a:cs typeface="+mn-cs"/>
              </a:rPr>
              <a:t> daļa</a:t>
            </a:r>
            <a:endParaRPr lang="lv-LV" dirty="0">
              <a:solidFill>
                <a:srgbClr val="3F91D5"/>
              </a:solidFill>
              <a:cs typeface="Arial" panose="020B0604020202020204" pitchFamily="34" charset="0"/>
            </a:endParaRPr>
          </a:p>
        </p:txBody>
      </p:sp>
      <p:pic>
        <p:nvPicPr>
          <p:cNvPr id="3" name="Picture 2">
            <a:extLst>
              <a:ext uri="{FF2B5EF4-FFF2-40B4-BE49-F238E27FC236}">
                <a16:creationId xmlns:a16="http://schemas.microsoft.com/office/drawing/2014/main" id="{580D8D34-0C71-26B6-0DEA-88F534AAF07C}"/>
              </a:ext>
            </a:extLst>
          </p:cNvPr>
          <p:cNvPicPr>
            <a:picLocks noChangeAspect="1"/>
          </p:cNvPicPr>
          <p:nvPr/>
        </p:nvPicPr>
        <p:blipFill>
          <a:blip r:embed="rId3"/>
          <a:stretch>
            <a:fillRect/>
          </a:stretch>
        </p:blipFill>
        <p:spPr>
          <a:xfrm>
            <a:off x="993589" y="3326954"/>
            <a:ext cx="682811" cy="682811"/>
          </a:xfrm>
          <a:prstGeom prst="rect">
            <a:avLst/>
          </a:prstGeom>
        </p:spPr>
      </p:pic>
    </p:spTree>
    <p:extLst>
      <p:ext uri="{BB962C8B-B14F-4D97-AF65-F5344CB8AC3E}">
        <p14:creationId xmlns:p14="http://schemas.microsoft.com/office/powerpoint/2010/main" val="345641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marL="914400" lvl="1" indent="-457200" algn="just">
              <a:lnSpc>
                <a:spcPct val="100000"/>
              </a:lnSpc>
              <a:spcBef>
                <a:spcPts val="0"/>
              </a:spcBef>
              <a:buFont typeface="Arial" panose="020B0604020202020204" pitchFamily="34" charset="0"/>
              <a:buChar char="•"/>
            </a:pPr>
            <a:r>
              <a:rPr lang="lv-LV" sz="2200" dirty="0">
                <a:latin typeface="+mn-lt"/>
              </a:rPr>
              <a:t>nav sasniedzams adresē vai arī adrese nepastāv</a:t>
            </a:r>
          </a:p>
          <a:p>
            <a:pPr marL="914400" lvl="1" indent="-457200" algn="just">
              <a:lnSpc>
                <a:spcPct val="100000"/>
              </a:lnSpc>
              <a:spcBef>
                <a:spcPts val="0"/>
              </a:spcBef>
              <a:buFont typeface="Arial" panose="020B0604020202020204" pitchFamily="34" charset="0"/>
              <a:buChar char="•"/>
            </a:pPr>
            <a:r>
              <a:rPr lang="lv-LV" sz="2200" dirty="0">
                <a:latin typeface="+mn-lt"/>
              </a:rPr>
              <a:t>pēc pieprasījuma nesniedz informāciju vai sniedz nepamatotu vai nepatiesu informāciju par tā materiāltehniskajām un finansiālajām iespējām veikt deklarēto saimniecisko darbību</a:t>
            </a:r>
          </a:p>
          <a:p>
            <a:pPr marL="914400" lvl="1" indent="-457200" algn="just">
              <a:lnSpc>
                <a:spcPct val="100000"/>
              </a:lnSpc>
              <a:spcBef>
                <a:spcPts val="0"/>
              </a:spcBef>
              <a:buFont typeface="Arial" panose="020B0604020202020204" pitchFamily="34" charset="0"/>
              <a:buChar char="•"/>
            </a:pPr>
            <a:r>
              <a:rPr lang="lv-LV" sz="2200" dirty="0">
                <a:latin typeface="+mn-lt"/>
              </a:rPr>
              <a:t>apturēta saimnieciskā darbība</a:t>
            </a:r>
          </a:p>
          <a:p>
            <a:pPr marL="914400" lvl="1" indent="-457200" algn="just">
              <a:lnSpc>
                <a:spcPct val="100000"/>
              </a:lnSpc>
              <a:spcBef>
                <a:spcPts val="0"/>
              </a:spcBef>
              <a:buFont typeface="Arial" panose="020B0604020202020204" pitchFamily="34" charset="0"/>
              <a:buChar char="•"/>
            </a:pPr>
            <a:r>
              <a:rPr lang="lv-LV" sz="2200" dirty="0">
                <a:latin typeface="+mn-lt"/>
              </a:rPr>
              <a:t>adrese atbilst riska adreses nosacījumiem</a:t>
            </a:r>
          </a:p>
          <a:p>
            <a:pPr marL="914400" lvl="1" indent="-457200" algn="just">
              <a:lnSpc>
                <a:spcPct val="100000"/>
              </a:lnSpc>
              <a:spcBef>
                <a:spcPts val="0"/>
              </a:spcBef>
              <a:buFont typeface="Arial" panose="020B0604020202020204" pitchFamily="34" charset="0"/>
              <a:buChar char="•"/>
            </a:pPr>
            <a:r>
              <a:rPr lang="lv-LV" sz="2200" dirty="0">
                <a:latin typeface="+mn-lt"/>
              </a:rPr>
              <a:t>nodokļa maksātājam vai tā amatpersonai, prokūristam vai pilnvarotai personai, ja tās ir Latvijas rezidenti, Latvijā nav deklarētās dzīvesvietas adreses</a:t>
            </a:r>
          </a:p>
          <a:p>
            <a:pPr marL="914400" lvl="1" indent="-457200" algn="just">
              <a:lnSpc>
                <a:spcPct val="100000"/>
              </a:lnSpc>
              <a:spcBef>
                <a:spcPts val="0"/>
              </a:spcBef>
              <a:buFont typeface="Arial" panose="020B0604020202020204" pitchFamily="34" charset="0"/>
              <a:buChar char="•"/>
            </a:pPr>
            <a:r>
              <a:rPr lang="lv-LV" sz="2200" dirty="0">
                <a:latin typeface="+mn-lt"/>
              </a:rPr>
              <a:t>juridiskās personas amatpersona vai fiziskā persona ir iekļauta riska personu sarakstā</a:t>
            </a:r>
          </a:p>
          <a:p>
            <a:pPr marL="914400" lvl="1" indent="-457200" algn="just">
              <a:lnSpc>
                <a:spcPct val="100000"/>
              </a:lnSpc>
              <a:spcBef>
                <a:spcPts val="0"/>
              </a:spcBef>
              <a:buFont typeface="Arial" panose="020B0604020202020204" pitchFamily="34" charset="0"/>
              <a:buChar char="•"/>
            </a:pPr>
            <a:r>
              <a:rPr lang="lv-LV" sz="2200" dirty="0">
                <a:latin typeface="+mn-lt"/>
              </a:rPr>
              <a:t>komersantam, pamatojoties uz tā lēmumu, saskaņā ar Komerclikumu ir apturēta komersanta darbība</a:t>
            </a:r>
          </a:p>
          <a:p>
            <a:pPr marL="914400" lvl="1" indent="-457200" algn="just">
              <a:lnSpc>
                <a:spcPct val="100000"/>
              </a:lnSpc>
              <a:spcBef>
                <a:spcPts val="0"/>
              </a:spcBef>
              <a:buFont typeface="Arial" panose="020B0604020202020204" pitchFamily="34" charset="0"/>
              <a:buChar char="•"/>
            </a:pPr>
            <a:endParaRPr lang="lv-LV" sz="2200" dirty="0">
              <a:latin typeface="+mn-lt"/>
            </a:endParaRPr>
          </a:p>
          <a:p>
            <a:pPr lvl="1" algn="just">
              <a:lnSpc>
                <a:spcPct val="100000"/>
              </a:lnSpc>
              <a:spcBef>
                <a:spcPts val="0"/>
              </a:spcBef>
            </a:pPr>
            <a:endParaRPr lang="lv-LV" sz="2400" i="0" dirty="0">
              <a:effectLst/>
              <a:latin typeface="+mn-lt"/>
            </a:endParaRPr>
          </a:p>
          <a:p>
            <a:pPr lvl="1" algn="just">
              <a:lnSpc>
                <a:spcPct val="100000"/>
              </a:lnSpc>
              <a:spcBef>
                <a:spcPts val="0"/>
              </a:spcBef>
            </a:pPr>
            <a:endParaRPr lang="lv-LV" sz="2400" i="0" dirty="0">
              <a:effectLst/>
              <a:latin typeface="+mn-lt"/>
            </a:endParaRPr>
          </a:p>
          <a:p>
            <a:endParaRPr lang="lv-LV" b="1" dirty="0"/>
          </a:p>
          <a:p>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Reģistrācijas atteikums iekšzemes nodokļa maksātājam</a:t>
            </a:r>
          </a:p>
        </p:txBody>
      </p:sp>
      <p:sp>
        <p:nvSpPr>
          <p:cNvPr id="6" name="TextBox 5">
            <a:extLst>
              <a:ext uri="{FF2B5EF4-FFF2-40B4-BE49-F238E27FC236}">
                <a16:creationId xmlns:a16="http://schemas.microsoft.com/office/drawing/2014/main" id="{58338401-0255-4C23-B468-0DAEC5776A9F}"/>
              </a:ext>
            </a:extLst>
          </p:cNvPr>
          <p:cNvSpPr txBox="1"/>
          <p:nvPr/>
        </p:nvSpPr>
        <p:spPr>
          <a:xfrm>
            <a:off x="8523215" y="6068359"/>
            <a:ext cx="2608975" cy="369332"/>
          </a:xfrm>
          <a:prstGeom prst="rect">
            <a:avLst/>
          </a:prstGeom>
          <a:noFill/>
        </p:spPr>
        <p:txBody>
          <a:bodyPr wrap="square">
            <a:spAutoFit/>
          </a:bodyPr>
          <a:lstStyle/>
          <a:p>
            <a:r>
              <a:rPr lang="lv-LV" b="0" i="0" dirty="0">
                <a:solidFill>
                  <a:srgbClr val="3F91D5"/>
                </a:solidFill>
                <a:effectLst/>
                <a:latin typeface="Verdana" panose="020B0604030504040204" pitchFamily="34" charset="0"/>
              </a:rPr>
              <a:t>69.panta pirmā 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32416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6" end="6"/>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endParaRPr lang="lv-LV" sz="2200" dirty="0">
              <a:latin typeface="+mn-lt"/>
            </a:endParaRPr>
          </a:p>
          <a:p>
            <a:pPr lvl="1" algn="just">
              <a:lnSpc>
                <a:spcPct val="100000"/>
              </a:lnSpc>
              <a:spcBef>
                <a:spcPts val="0"/>
              </a:spcBef>
            </a:pPr>
            <a:endParaRPr lang="lv-LV" sz="2200" dirty="0">
              <a:latin typeface="+mn-lt"/>
            </a:endParaRPr>
          </a:p>
          <a:p>
            <a:pPr lvl="1" algn="just">
              <a:lnSpc>
                <a:spcPct val="100000"/>
              </a:lnSpc>
              <a:spcBef>
                <a:spcPts val="0"/>
              </a:spcBef>
            </a:pPr>
            <a:r>
              <a:rPr lang="lv-LV" sz="2200" dirty="0">
                <a:latin typeface="+mn-lt"/>
              </a:rPr>
              <a:t>Ja saņemts atteikums, personai ir tiesības novērst atteikuma iemeslus, precizēt iesniegumu un iesniegt to atkārtoti</a:t>
            </a:r>
          </a:p>
          <a:p>
            <a:pPr lvl="1" algn="just">
              <a:lnSpc>
                <a:spcPct val="100000"/>
              </a:lnSpc>
              <a:spcBef>
                <a:spcPts val="0"/>
              </a:spcBef>
            </a:pPr>
            <a:endParaRPr lang="lv-LV" sz="2200" dirty="0">
              <a:latin typeface="+mn-lt"/>
            </a:endParaRPr>
          </a:p>
          <a:p>
            <a:pPr lvl="1" algn="just">
              <a:lnSpc>
                <a:spcPct val="100000"/>
              </a:lnSpc>
              <a:spcBef>
                <a:spcPts val="0"/>
              </a:spcBef>
            </a:pPr>
            <a:endParaRPr lang="lv-LV" sz="2400" i="0" dirty="0">
              <a:effectLst/>
              <a:latin typeface="+mn-lt"/>
            </a:endParaRPr>
          </a:p>
          <a:p>
            <a:pPr lvl="1" algn="just">
              <a:lnSpc>
                <a:spcPct val="100000"/>
              </a:lnSpc>
              <a:spcBef>
                <a:spcPts val="0"/>
              </a:spcBef>
            </a:pPr>
            <a:endParaRPr lang="lv-LV" sz="2400" i="0" dirty="0">
              <a:effectLst/>
              <a:latin typeface="+mn-lt"/>
            </a:endParaRPr>
          </a:p>
          <a:p>
            <a:endParaRPr lang="lv-LV" b="1" dirty="0"/>
          </a:p>
          <a:p>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Reģistrācijas atteikums nodokļa maksātājam</a:t>
            </a:r>
          </a:p>
        </p:txBody>
      </p:sp>
      <p:sp>
        <p:nvSpPr>
          <p:cNvPr id="6" name="TextBox 5">
            <a:extLst>
              <a:ext uri="{FF2B5EF4-FFF2-40B4-BE49-F238E27FC236}">
                <a16:creationId xmlns:a16="http://schemas.microsoft.com/office/drawing/2014/main" id="{58338401-0255-4C23-B468-0DAEC5776A9F}"/>
              </a:ext>
            </a:extLst>
          </p:cNvPr>
          <p:cNvSpPr txBox="1"/>
          <p:nvPr/>
        </p:nvSpPr>
        <p:spPr>
          <a:xfrm>
            <a:off x="8523215" y="6068359"/>
            <a:ext cx="2608975" cy="369332"/>
          </a:xfrm>
          <a:prstGeom prst="rect">
            <a:avLst/>
          </a:prstGeom>
          <a:noFill/>
        </p:spPr>
        <p:txBody>
          <a:bodyPr wrap="square">
            <a:spAutoFit/>
          </a:bodyPr>
          <a:lstStyle/>
          <a:p>
            <a:r>
              <a:rPr lang="lv-LV" b="0" i="0" dirty="0">
                <a:solidFill>
                  <a:srgbClr val="3F91D5"/>
                </a:solidFill>
                <a:effectLst/>
                <a:latin typeface="Verdana" panose="020B0604030504040204" pitchFamily="34" charset="0"/>
              </a:rPr>
              <a:t>69.panta piektā 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347867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p:txBody>
          <a:bodyPr/>
          <a:lstStyle/>
          <a:p>
            <a:r>
              <a:rPr lang="lv-LV" altLang="lv-LV" dirty="0">
                <a:solidFill>
                  <a:schemeClr val="tx1">
                    <a:lumMod val="95000"/>
                    <a:lumOff val="5000"/>
                  </a:schemeClr>
                </a:solidFill>
              </a:rPr>
              <a:t>Reģistrācija PVN maksātāju reģistrā uz noteiktu laiku</a:t>
            </a:r>
            <a:br>
              <a:rPr lang="lv-LV" altLang="lv-LV" dirty="0">
                <a:solidFill>
                  <a:schemeClr val="tx1">
                    <a:lumMod val="95000"/>
                    <a:lumOff val="5000"/>
                  </a:schemeClr>
                </a:solidFill>
              </a:rPr>
            </a:br>
            <a:endParaRPr lang="lv-LV" dirty="0">
              <a:solidFill>
                <a:srgbClr val="003366"/>
              </a:solidFill>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pPr>
              <a:lnSpc>
                <a:spcPct val="100000"/>
              </a:lnSpc>
              <a:buClr>
                <a:srgbClr val="00007D"/>
              </a:buClr>
              <a:buSzPct val="90000"/>
            </a:pPr>
            <a:endParaRPr lang="lv-LV" dirty="0">
              <a:solidFill>
                <a:srgbClr val="003366"/>
              </a:solidFill>
            </a:endParaRPr>
          </a:p>
          <a:p>
            <a:pPr>
              <a:lnSpc>
                <a:spcPct val="100000"/>
              </a:lnSpc>
              <a:buClr>
                <a:srgbClr val="00007D"/>
              </a:buClr>
              <a:buSzPct val="90000"/>
            </a:pPr>
            <a:r>
              <a:rPr lang="lv-LV" dirty="0">
                <a:solidFill>
                  <a:schemeClr val="tx1">
                    <a:lumMod val="95000"/>
                    <a:lumOff val="5000"/>
                  </a:schemeClr>
                </a:solidFill>
              </a:rPr>
              <a:t>Ja neplāno ilgstošu sistemātisku darbību, ir iespēja reģistrēties PVN uz noteiktu laiku</a:t>
            </a:r>
          </a:p>
          <a:p>
            <a:pPr>
              <a:lnSpc>
                <a:spcPct val="100000"/>
              </a:lnSpc>
              <a:buClr>
                <a:srgbClr val="00007D"/>
              </a:buClr>
              <a:buSzPct val="90000"/>
            </a:pPr>
            <a:endParaRPr lang="lv-LV" dirty="0">
              <a:solidFill>
                <a:schemeClr val="tx1">
                  <a:lumMod val="95000"/>
                  <a:lumOff val="5000"/>
                </a:schemeClr>
              </a:solidFill>
            </a:endParaRPr>
          </a:p>
          <a:p>
            <a:pPr>
              <a:lnSpc>
                <a:spcPct val="100000"/>
              </a:lnSpc>
              <a:buClr>
                <a:srgbClr val="00007D"/>
              </a:buClr>
              <a:buSzPct val="90000"/>
            </a:pPr>
            <a:r>
              <a:rPr lang="lv-LV" sz="4000" b="1" dirty="0">
                <a:solidFill>
                  <a:srgbClr val="C00000"/>
                </a:solidFill>
              </a:rPr>
              <a:t>!</a:t>
            </a:r>
            <a:r>
              <a:rPr lang="lv-LV" dirty="0">
                <a:solidFill>
                  <a:schemeClr val="tx1">
                    <a:lumMod val="95000"/>
                    <a:lumOff val="5000"/>
                  </a:schemeClr>
                </a:solidFill>
              </a:rPr>
              <a:t>Neplāno veikt saimniecisko darbību visu nākamo kalendāro gadu</a:t>
            </a:r>
          </a:p>
        </p:txBody>
      </p:sp>
    </p:spTree>
    <p:extLst>
      <p:ext uri="{BB962C8B-B14F-4D97-AF65-F5344CB8AC3E}">
        <p14:creationId xmlns:p14="http://schemas.microsoft.com/office/powerpoint/2010/main" val="1953986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dirty="0">
              <a:latin typeface="+mn-lt"/>
            </a:endParaRPr>
          </a:p>
        </p:txBody>
      </p:sp>
      <p:graphicFrame>
        <p:nvGraphicFramePr>
          <p:cNvPr id="11" name="Content Placeholder 2">
            <a:extLst>
              <a:ext uri="{FF2B5EF4-FFF2-40B4-BE49-F238E27FC236}">
                <a16:creationId xmlns:a16="http://schemas.microsoft.com/office/drawing/2014/main" id="{AA826EF8-FDB2-11DB-079D-EACC03384F46}"/>
              </a:ext>
            </a:extLst>
          </p:cNvPr>
          <p:cNvGraphicFramePr>
            <a:graphicFrameLocks noGrp="1"/>
          </p:cNvGraphicFramePr>
          <p:nvPr>
            <p:ph idx="1"/>
          </p:nvPr>
        </p:nvGraphicFramePr>
        <p:xfrm>
          <a:off x="838200" y="1268361"/>
          <a:ext cx="9677400" cy="498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Reģistrācija uz laiku</a:t>
            </a:r>
          </a:p>
        </p:txBody>
      </p:sp>
      <p:sp>
        <p:nvSpPr>
          <p:cNvPr id="3" name="TextBox 2">
            <a:extLst>
              <a:ext uri="{FF2B5EF4-FFF2-40B4-BE49-F238E27FC236}">
                <a16:creationId xmlns:a16="http://schemas.microsoft.com/office/drawing/2014/main" id="{75CA907C-5061-C2BE-F3D9-99E93BE0C4CD}"/>
              </a:ext>
            </a:extLst>
          </p:cNvPr>
          <p:cNvSpPr txBox="1"/>
          <p:nvPr/>
        </p:nvSpPr>
        <p:spPr>
          <a:xfrm>
            <a:off x="6358856" y="5929859"/>
            <a:ext cx="5514488" cy="369332"/>
          </a:xfrm>
          <a:prstGeom prst="rect">
            <a:avLst/>
          </a:prstGeom>
          <a:noFill/>
        </p:spPr>
        <p:txBody>
          <a:bodyPr wrap="square">
            <a:spAutoFit/>
          </a:bodyPr>
          <a:lstStyle/>
          <a:p>
            <a:r>
              <a:rPr lang="lv-LV" dirty="0">
                <a:solidFill>
                  <a:srgbClr val="3F91D5"/>
                </a:solidFill>
                <a:cs typeface="Arial" panose="020B0604020202020204" pitchFamily="34" charset="0"/>
              </a:rPr>
              <a:t>55</a:t>
            </a:r>
            <a:r>
              <a:rPr lang="lv-LV" b="0" dirty="0">
                <a:solidFill>
                  <a:srgbClr val="3F91D5"/>
                </a:solidFill>
                <a:cs typeface="Arial" panose="020B0604020202020204" pitchFamily="34" charset="0"/>
              </a:rPr>
              <a:t>.panta otrā</a:t>
            </a:r>
            <a:r>
              <a:rPr lang="lv-LV" dirty="0">
                <a:solidFill>
                  <a:srgbClr val="3F91D5"/>
                </a:solidFill>
                <a:cs typeface="Arial" panose="020B0604020202020204" pitchFamily="34" charset="0"/>
              </a:rPr>
              <a:t> </a:t>
            </a:r>
            <a:r>
              <a:rPr lang="lv-LV" b="0" dirty="0">
                <a:solidFill>
                  <a:srgbClr val="3F91D5"/>
                </a:solidFill>
                <a:cs typeface="Arial" panose="020B0604020202020204" pitchFamily="34" charset="0"/>
              </a:rPr>
              <a:t>daļa un 72.panta pirmā daļa</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1321713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4C944653-CC91-4260-E9D4-29FD362C78DC}"/>
              </a:ext>
            </a:extLst>
          </p:cNvPr>
          <p:cNvSpPr>
            <a:spLocks noGrp="1"/>
          </p:cNvSpPr>
          <p:nvPr>
            <p:ph type="title"/>
          </p:nvPr>
        </p:nvSpPr>
        <p:spPr>
          <a:xfrm>
            <a:off x="1629751" y="1118473"/>
            <a:ext cx="8924392" cy="1037867"/>
          </a:xfrm>
        </p:spPr>
        <p:txBody>
          <a:bodyPr>
            <a:normAutofit/>
          </a:bodyPr>
          <a:lstStyle/>
          <a:p>
            <a:pPr algn="ctr"/>
            <a:r>
              <a:rPr lang="lv-LV" dirty="0"/>
              <a:t>Piemērs</a:t>
            </a:r>
          </a:p>
        </p:txBody>
      </p:sp>
      <p:sp>
        <p:nvSpPr>
          <p:cNvPr id="19"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05D5494E-3C31-34D0-D69E-8EB423E22E82}"/>
              </a:ext>
            </a:extLst>
          </p:cNvPr>
          <p:cNvSpPr>
            <a:spLocks noGrp="1"/>
          </p:cNvSpPr>
          <p:nvPr>
            <p:ph idx="1"/>
          </p:nvPr>
        </p:nvSpPr>
        <p:spPr>
          <a:xfrm>
            <a:off x="1264693" y="2616539"/>
            <a:ext cx="9662615" cy="4098204"/>
          </a:xfrm>
        </p:spPr>
        <p:txBody>
          <a:bodyPr>
            <a:normAutofit/>
          </a:bodyPr>
          <a:lstStyle/>
          <a:p>
            <a:pPr>
              <a:lnSpc>
                <a:spcPct val="100000"/>
              </a:lnSpc>
            </a:pPr>
            <a:r>
              <a:rPr lang="lv-LV" sz="2000" dirty="0">
                <a:solidFill>
                  <a:schemeClr val="tx2"/>
                </a:solidFill>
                <a:latin typeface="+mn-lt"/>
              </a:rPr>
              <a:t>Fizikā persona, nereģistrējot saimniecisko darbību, 2025.gadā plāno veikt divus ar PVN apliekamus darījumus - cirsmu tiesību pārdošanu</a:t>
            </a:r>
          </a:p>
          <a:p>
            <a:pPr>
              <a:lnSpc>
                <a:spcPct val="100000"/>
              </a:lnSpc>
            </a:pPr>
            <a:r>
              <a:rPr lang="lv-LV" sz="2000" dirty="0">
                <a:solidFill>
                  <a:schemeClr val="tx2"/>
                </a:solidFill>
                <a:latin typeface="+mn-lt"/>
              </a:rPr>
              <a:t>- 2025.gada februārī par 40 000 </a:t>
            </a:r>
            <a:r>
              <a:rPr lang="lv-LV" sz="2000" dirty="0" err="1">
                <a:solidFill>
                  <a:schemeClr val="tx2"/>
                </a:solidFill>
                <a:latin typeface="+mn-lt"/>
              </a:rPr>
              <a:t>euro</a:t>
            </a:r>
            <a:endParaRPr lang="lv-LV" sz="2000" dirty="0">
              <a:solidFill>
                <a:schemeClr val="tx2"/>
              </a:solidFill>
              <a:latin typeface="+mn-lt"/>
            </a:endParaRPr>
          </a:p>
          <a:p>
            <a:pPr>
              <a:lnSpc>
                <a:spcPct val="100000"/>
              </a:lnSpc>
            </a:pPr>
            <a:r>
              <a:rPr lang="lv-LV" sz="2000" dirty="0">
                <a:solidFill>
                  <a:schemeClr val="tx2"/>
                </a:solidFill>
                <a:latin typeface="+mn-lt"/>
              </a:rPr>
              <a:t>- 2025.gada martā par 30 000 </a:t>
            </a:r>
            <a:r>
              <a:rPr lang="lv-LV" sz="2000" dirty="0" err="1">
                <a:solidFill>
                  <a:schemeClr val="tx2"/>
                </a:solidFill>
                <a:latin typeface="+mn-lt"/>
              </a:rPr>
              <a:t>euro</a:t>
            </a:r>
            <a:endParaRPr lang="lv-LV" sz="2000" dirty="0">
              <a:solidFill>
                <a:schemeClr val="tx2"/>
              </a:solidFill>
              <a:latin typeface="+mn-lt"/>
            </a:endParaRPr>
          </a:p>
          <a:p>
            <a:pPr>
              <a:lnSpc>
                <a:spcPct val="100000"/>
              </a:lnSpc>
            </a:pPr>
            <a:endParaRPr lang="lv-LV" sz="2000" dirty="0">
              <a:solidFill>
                <a:schemeClr val="tx2"/>
              </a:solidFill>
              <a:latin typeface="+mn-lt"/>
            </a:endParaRPr>
          </a:p>
          <a:p>
            <a:pPr>
              <a:lnSpc>
                <a:spcPct val="100000"/>
              </a:lnSpc>
            </a:pPr>
            <a:r>
              <a:rPr lang="lv-LV" sz="2000" dirty="0">
                <a:solidFill>
                  <a:schemeClr val="tx2"/>
                </a:solidFill>
                <a:latin typeface="+mn-lt"/>
              </a:rPr>
              <a:t>Citu saimniecisko darbību PVN likuma izpratnē 2025.gadā neveiks. Darbība netiks veikta arī 2026.gadā</a:t>
            </a:r>
          </a:p>
          <a:p>
            <a:pPr>
              <a:lnSpc>
                <a:spcPct val="100000"/>
              </a:lnSpc>
            </a:pPr>
            <a:r>
              <a:rPr lang="lv-LV" sz="2000" dirty="0">
                <a:solidFill>
                  <a:schemeClr val="tx2"/>
                </a:solidFill>
                <a:latin typeface="+mn-lt"/>
              </a:rPr>
              <a:t>Persona var izmantot tiesības reģistrēties uz noteiktu laiku – konkrēto divu darījumu veikšanai. Piemēram, līdz 2025.gada 30.aprīlim</a:t>
            </a:r>
          </a:p>
        </p:txBody>
      </p:sp>
    </p:spTree>
    <p:extLst>
      <p:ext uri="{BB962C8B-B14F-4D97-AF65-F5344CB8AC3E}">
        <p14:creationId xmlns:p14="http://schemas.microsoft.com/office/powerpoint/2010/main" val="352390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6"/>
            <a:ext cx="10515600" cy="903236"/>
          </a:xfrm>
        </p:spPr>
        <p:txBody>
          <a:bodyPr>
            <a:normAutofit/>
          </a:bodyPr>
          <a:lstStyle/>
          <a:p>
            <a:pPr algn="ctr"/>
            <a:br>
              <a:rPr lang="lv-LV" sz="1800" dirty="0">
                <a:effectLst/>
                <a:latin typeface="Verdana" panose="020B0604030504040204" pitchFamily="34" charset="0"/>
                <a:ea typeface="Calibri" panose="020F0502020204030204" pitchFamily="34" charset="0"/>
                <a:cs typeface="Times New Roman" panose="02020603050405020304" pitchFamily="18" charset="0"/>
              </a:rPr>
            </a:b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dirty="0">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268361"/>
            <a:ext cx="9677400" cy="4984663"/>
          </a:xfrm>
        </p:spPr>
        <p:txBody>
          <a:bodyPr>
            <a:noAutofit/>
          </a:bodyPr>
          <a:lstStyle/>
          <a:p>
            <a:pPr marL="342900" indent="-342900">
              <a:buFont typeface="Wingdings" panose="05000000000000000000" pitchFamily="2" charset="2"/>
              <a:buChar char="Ø"/>
            </a:pPr>
            <a:endParaRPr lang="lv-LV" b="1" dirty="0"/>
          </a:p>
          <a:p>
            <a:pPr lvl="1" algn="just">
              <a:lnSpc>
                <a:spcPct val="100000"/>
              </a:lnSpc>
              <a:spcBef>
                <a:spcPts val="0"/>
              </a:spcBef>
            </a:pPr>
            <a:endParaRPr lang="lv-LV" sz="2200" dirty="0">
              <a:latin typeface="+mn-lt"/>
            </a:endParaRPr>
          </a:p>
          <a:p>
            <a:pPr lvl="1" algn="just">
              <a:lnSpc>
                <a:spcPct val="100000"/>
              </a:lnSpc>
              <a:spcBef>
                <a:spcPts val="0"/>
              </a:spcBef>
            </a:pPr>
            <a:endParaRPr lang="lv-LV" sz="2200" dirty="0">
              <a:latin typeface="+mn-lt"/>
            </a:endParaRPr>
          </a:p>
          <a:p>
            <a:pPr lvl="1" algn="just">
              <a:lnSpc>
                <a:spcPct val="100000"/>
              </a:lnSpc>
              <a:spcBef>
                <a:spcPts val="0"/>
              </a:spcBef>
            </a:pPr>
            <a:endParaRPr lang="lv-LV" sz="2400" i="0" dirty="0">
              <a:effectLst/>
              <a:latin typeface="+mn-lt"/>
            </a:endParaRPr>
          </a:p>
          <a:p>
            <a:endParaRPr lang="lv-LV" b="1" dirty="0"/>
          </a:p>
          <a:p>
            <a:endParaRPr lang="lv-LV" b="1" dirty="0"/>
          </a:p>
          <a:p>
            <a:r>
              <a:rPr lang="lv-LV" b="1" dirty="0"/>
              <a:t>	</a:t>
            </a:r>
            <a:endParaRPr lang="en-US" dirty="0"/>
          </a:p>
        </p:txBody>
      </p:sp>
      <p:sp>
        <p:nvSpPr>
          <p:cNvPr id="2" name="Title 4">
            <a:extLst>
              <a:ext uri="{FF2B5EF4-FFF2-40B4-BE49-F238E27FC236}">
                <a16:creationId xmlns:a16="http://schemas.microsoft.com/office/drawing/2014/main" id="{C9D25BA6-0BAC-1AB3-274F-FDB917B53D3D}"/>
              </a:ext>
            </a:extLst>
          </p:cNvPr>
          <p:cNvSpPr txBox="1">
            <a:spLocks/>
          </p:cNvSpPr>
          <p:nvPr/>
        </p:nvSpPr>
        <p:spPr>
          <a:xfrm>
            <a:off x="838200" y="365126"/>
            <a:ext cx="9677400" cy="90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srgbClr val="012269"/>
                </a:solidFill>
                <a:effectLst/>
                <a:uLnTx/>
                <a:uFillTx/>
                <a:latin typeface="Verdana"/>
                <a:ea typeface="Verdana" panose="020B0604030504040204" pitchFamily="34" charset="0"/>
                <a:cs typeface="+mj-cs"/>
              </a:rPr>
              <a:t>PVN samaksa pārsniedzot sliekšņus</a:t>
            </a:r>
          </a:p>
        </p:txBody>
      </p:sp>
      <p:graphicFrame>
        <p:nvGraphicFramePr>
          <p:cNvPr id="4" name="Table 3">
            <a:extLst>
              <a:ext uri="{FF2B5EF4-FFF2-40B4-BE49-F238E27FC236}">
                <a16:creationId xmlns:a16="http://schemas.microsoft.com/office/drawing/2014/main" id="{7F66DF66-222C-4FEE-2AE8-2D6A40750118}"/>
              </a:ext>
            </a:extLst>
          </p:cNvPr>
          <p:cNvGraphicFramePr>
            <a:graphicFrameLocks noGrp="1"/>
          </p:cNvGraphicFramePr>
          <p:nvPr>
            <p:extLst>
              <p:ext uri="{D42A27DB-BD31-4B8C-83A1-F6EECF244321}">
                <p14:modId xmlns:p14="http://schemas.microsoft.com/office/powerpoint/2010/main" val="4106414400"/>
              </p:ext>
            </p:extLst>
          </p:nvPr>
        </p:nvGraphicFramePr>
        <p:xfrm>
          <a:off x="838198" y="1566132"/>
          <a:ext cx="9282346" cy="3627120"/>
        </p:xfrm>
        <a:graphic>
          <a:graphicData uri="http://schemas.openxmlformats.org/drawingml/2006/table">
            <a:tbl>
              <a:tblPr firstRow="1" bandRow="1">
                <a:tableStyleId>{5C22544A-7EE6-4342-B048-85BDC9FD1C3A}</a:tableStyleId>
              </a:tblPr>
              <a:tblGrid>
                <a:gridCol w="4641173">
                  <a:extLst>
                    <a:ext uri="{9D8B030D-6E8A-4147-A177-3AD203B41FA5}">
                      <a16:colId xmlns:a16="http://schemas.microsoft.com/office/drawing/2014/main" val="2431887799"/>
                    </a:ext>
                  </a:extLst>
                </a:gridCol>
                <a:gridCol w="4641173">
                  <a:extLst>
                    <a:ext uri="{9D8B030D-6E8A-4147-A177-3AD203B41FA5}">
                      <a16:colId xmlns:a16="http://schemas.microsoft.com/office/drawing/2014/main" val="3751790311"/>
                    </a:ext>
                  </a:extLst>
                </a:gridCol>
              </a:tblGrid>
              <a:tr h="370840">
                <a:tc>
                  <a:txBody>
                    <a:bodyPr/>
                    <a:lstStyle/>
                    <a:p>
                      <a:r>
                        <a:rPr lang="lv-LV" sz="1600" dirty="0"/>
                        <a:t>Pārsniedz </a:t>
                      </a:r>
                    </a:p>
                    <a:p>
                      <a:r>
                        <a:rPr lang="lv-LV" sz="1600" dirty="0"/>
                        <a:t>55 000 </a:t>
                      </a:r>
                      <a:r>
                        <a:rPr lang="lv-LV" sz="1600" dirty="0" err="1"/>
                        <a:t>euro</a:t>
                      </a:r>
                      <a:endParaRPr lang="lv-LV" sz="1600" dirty="0"/>
                    </a:p>
                    <a:p>
                      <a:endParaRPr lang="lv-LV" sz="1600" dirty="0"/>
                    </a:p>
                  </a:txBody>
                  <a:tcPr/>
                </a:tc>
                <a:tc>
                  <a:txBody>
                    <a:bodyPr/>
                    <a:lstStyle/>
                    <a:p>
                      <a:r>
                        <a:rPr lang="lv-LV" sz="1600" dirty="0"/>
                        <a:t>Pārsniedz 50 000 </a:t>
                      </a:r>
                      <a:r>
                        <a:rPr lang="lv-LV" sz="1600" dirty="0" err="1"/>
                        <a:t>euro</a:t>
                      </a:r>
                      <a:r>
                        <a:rPr lang="lv-LV" sz="1600" dirty="0"/>
                        <a:t>, bet nepārsniedz 55 000 </a:t>
                      </a:r>
                      <a:r>
                        <a:rPr lang="lv-LV" sz="1600" dirty="0" err="1"/>
                        <a:t>euro</a:t>
                      </a:r>
                      <a:r>
                        <a:rPr lang="lv-LV" sz="1600" dirty="0"/>
                        <a:t> </a:t>
                      </a:r>
                    </a:p>
                    <a:p>
                      <a:endParaRPr lang="lv-LV" sz="1600" dirty="0"/>
                    </a:p>
                  </a:txBody>
                  <a:tcPr/>
                </a:tc>
                <a:extLst>
                  <a:ext uri="{0D108BD9-81ED-4DB2-BD59-A6C34878D82A}">
                    <a16:rowId xmlns:a16="http://schemas.microsoft.com/office/drawing/2014/main" val="4095640740"/>
                  </a:ext>
                </a:extLst>
              </a:tr>
              <a:tr h="370840">
                <a:tc>
                  <a:txBody>
                    <a:bodyPr/>
                    <a:lstStyle/>
                    <a:p>
                      <a:r>
                        <a:rPr lang="lv-LV" sz="1600" dirty="0"/>
                        <a:t>Par apliekamo darījumu vērtību, kas pārsniedz 55 000 </a:t>
                      </a:r>
                      <a:r>
                        <a:rPr lang="lv-LV" sz="1600" dirty="0" err="1"/>
                        <a:t>euro</a:t>
                      </a:r>
                      <a:r>
                        <a:rPr lang="lv-LV" sz="1600" dirty="0"/>
                        <a:t> un līdz reģistrācijas brīdim</a:t>
                      </a:r>
                    </a:p>
                    <a:p>
                      <a:endParaRPr lang="lv-LV" sz="1600" dirty="0"/>
                    </a:p>
                    <a:p>
                      <a:endParaRPr lang="lv-LV" sz="1600" dirty="0"/>
                    </a:p>
                    <a:p>
                      <a:endParaRPr lang="lv-LV" sz="1600" dirty="0"/>
                    </a:p>
                    <a:p>
                      <a:r>
                        <a:rPr lang="lv-LV" sz="1400" i="1" dirty="0"/>
                        <a:t>34.panta desmitā daļa;84.panta vienpadsmitā daļa; 119.panta otrā daļa</a:t>
                      </a:r>
                    </a:p>
                  </a:txBody>
                  <a:tcPr/>
                </a:tc>
                <a:tc>
                  <a:txBody>
                    <a:bodyPr/>
                    <a:lstStyle/>
                    <a:p>
                      <a:r>
                        <a:rPr lang="lv-LV" sz="1600" dirty="0"/>
                        <a:t>Par apliekamiem darījumiem, kas veikti no kalendāra gada      1. janvāra līdz reģistrācijas brīdim</a:t>
                      </a:r>
                    </a:p>
                    <a:p>
                      <a:endParaRPr lang="lv-LV" sz="1600" dirty="0"/>
                    </a:p>
                    <a:p>
                      <a:endParaRPr lang="lv-LV" sz="1600" dirty="0"/>
                    </a:p>
                    <a:p>
                      <a:r>
                        <a:rPr lang="lv-LV" sz="1400" i="1" kern="1200" dirty="0">
                          <a:solidFill>
                            <a:schemeClr val="dk1"/>
                          </a:solidFill>
                          <a:latin typeface="+mn-lt"/>
                          <a:ea typeface="+mn-ea"/>
                          <a:cs typeface="+mn-cs"/>
                        </a:rPr>
                        <a:t>34.panta 10.</a:t>
                      </a:r>
                      <a:r>
                        <a:rPr lang="lv-LV" sz="1400" i="1" kern="1200" baseline="30000" dirty="0">
                          <a:solidFill>
                            <a:schemeClr val="dk1"/>
                          </a:solidFill>
                          <a:latin typeface="+mn-lt"/>
                          <a:ea typeface="+mn-ea"/>
                          <a:cs typeface="+mn-cs"/>
                        </a:rPr>
                        <a:t>1</a:t>
                      </a:r>
                      <a:r>
                        <a:rPr lang="lv-LV" sz="1400" i="1" kern="1200" dirty="0">
                          <a:solidFill>
                            <a:schemeClr val="dk1"/>
                          </a:solidFill>
                          <a:latin typeface="+mn-lt"/>
                          <a:ea typeface="+mn-ea"/>
                          <a:cs typeface="+mn-cs"/>
                        </a:rPr>
                        <a:t> daļ</a:t>
                      </a:r>
                      <a:r>
                        <a:rPr lang="lv-LV" sz="1600" i="1" dirty="0"/>
                        <a:t>a</a:t>
                      </a:r>
                      <a:endParaRPr lang="lv-LV" sz="1600" dirty="0"/>
                    </a:p>
                    <a:p>
                      <a:r>
                        <a:rPr lang="lv-LV" sz="1400" i="1" kern="1200" dirty="0">
                          <a:solidFill>
                            <a:schemeClr val="dk1"/>
                          </a:solidFill>
                          <a:latin typeface="+mn-lt"/>
                          <a:ea typeface="+mn-ea"/>
                          <a:cs typeface="+mn-cs"/>
                        </a:rPr>
                        <a:t>119.panta 2.</a:t>
                      </a:r>
                      <a:r>
                        <a:rPr lang="lv-LV" sz="1400" i="1" kern="1200" baseline="30000" dirty="0">
                          <a:solidFill>
                            <a:schemeClr val="dk1"/>
                          </a:solidFill>
                          <a:latin typeface="+mn-lt"/>
                          <a:ea typeface="+mn-ea"/>
                          <a:cs typeface="+mn-cs"/>
                        </a:rPr>
                        <a:t>1</a:t>
                      </a:r>
                      <a:r>
                        <a:rPr lang="lv-LV" sz="1400" i="1" kern="1200" dirty="0">
                          <a:solidFill>
                            <a:schemeClr val="dk1"/>
                          </a:solidFill>
                          <a:latin typeface="+mn-lt"/>
                          <a:ea typeface="+mn-ea"/>
                          <a:cs typeface="+mn-cs"/>
                        </a:rPr>
                        <a:t> daļa</a:t>
                      </a:r>
                    </a:p>
                  </a:txBody>
                  <a:tcPr/>
                </a:tc>
                <a:extLst>
                  <a:ext uri="{0D108BD9-81ED-4DB2-BD59-A6C34878D82A}">
                    <a16:rowId xmlns:a16="http://schemas.microsoft.com/office/drawing/2014/main" val="2907875468"/>
                  </a:ext>
                </a:extLst>
              </a:tr>
              <a:tr h="370840">
                <a:tc>
                  <a:txBody>
                    <a:bodyPr/>
                    <a:lstStyle/>
                    <a:p>
                      <a:r>
                        <a:rPr lang="lv-LV" sz="1600" dirty="0"/>
                        <a:t>23 dienu laikā no tā kalendāra mēneša beigām, kad šī vērtība pārsniegta</a:t>
                      </a:r>
                    </a:p>
                    <a:p>
                      <a:endParaRPr lang="lv-LV" sz="1600" dirty="0"/>
                    </a:p>
                  </a:txBody>
                  <a:tcPr/>
                </a:tc>
                <a:tc>
                  <a:txBody>
                    <a:bodyPr/>
                    <a:lstStyle/>
                    <a:p>
                      <a:r>
                        <a:rPr lang="lv-LV" sz="1600" dirty="0"/>
                        <a:t>līdz kārtējā kalendāra gada 23.februārim, ja 1.janvārī nav reģistrēts</a:t>
                      </a:r>
                    </a:p>
                    <a:p>
                      <a:endParaRPr lang="lv-LV" sz="1600" dirty="0"/>
                    </a:p>
                  </a:txBody>
                  <a:tcPr/>
                </a:tc>
                <a:extLst>
                  <a:ext uri="{0D108BD9-81ED-4DB2-BD59-A6C34878D82A}">
                    <a16:rowId xmlns:a16="http://schemas.microsoft.com/office/drawing/2014/main" val="4160824231"/>
                  </a:ext>
                </a:extLst>
              </a:tr>
            </a:tbl>
          </a:graphicData>
        </a:graphic>
      </p:graphicFrame>
    </p:spTree>
    <p:extLst>
      <p:ext uri="{BB962C8B-B14F-4D97-AF65-F5344CB8AC3E}">
        <p14:creationId xmlns:p14="http://schemas.microsoft.com/office/powerpoint/2010/main" val="32731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371599" y="294538"/>
            <a:ext cx="9895951" cy="1033669"/>
          </a:xfrm>
        </p:spPr>
        <p:txBody>
          <a:bodyPr>
            <a:normAutofit/>
          </a:bodyPr>
          <a:lstStyle/>
          <a:p>
            <a:r>
              <a:rPr lang="lv-LV" sz="4000">
                <a:solidFill>
                  <a:srgbClr val="FFFFFF"/>
                </a:solidFill>
              </a:rPr>
              <a:t>Kopsavilkums</a:t>
            </a:r>
            <a:endParaRPr lang="lv-LV" sz="4000">
              <a:solidFill>
                <a:srgbClr val="FFFFFF"/>
              </a:solidFill>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371599" y="2318197"/>
            <a:ext cx="9724031" cy="3683358"/>
          </a:xfrm>
        </p:spPr>
        <p:txBody>
          <a:bodyPr anchor="ctr">
            <a:normAutofit/>
          </a:bodyPr>
          <a:lstStyle/>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Lai noteiktu, vai darījumam piemērojams PVN, jāskatās tikai PVN normatīvie akti</a:t>
            </a:r>
          </a:p>
          <a:p>
            <a:pPr marL="342900" indent="-342900">
              <a:buFont typeface="Wingdings" panose="05000000000000000000" pitchFamily="2" charset="2"/>
              <a:buChar char="ü"/>
            </a:pPr>
            <a:r>
              <a:rPr lang="lv-LV" sz="2000" u="none" strike="noStrike" dirty="0">
                <a:effectLst/>
                <a:latin typeface="+mn-lt"/>
                <a:ea typeface="Calibri" panose="020F0502020204030204" pitchFamily="34" charset="0"/>
                <a:cs typeface="Times New Roman" panose="02020603050405020304" pitchFamily="18" charset="0"/>
              </a:rPr>
              <a:t>PVN attiecas uz nodokļa (PVN) maksātāju</a:t>
            </a:r>
          </a:p>
          <a:p>
            <a:pPr marL="342900" indent="-342900">
              <a:buFont typeface="Wingdings" panose="05000000000000000000" pitchFamily="2" charset="2"/>
              <a:buChar char="ü"/>
            </a:pPr>
            <a:r>
              <a:rPr lang="lv-LV" sz="2000" u="none" strike="noStrike" dirty="0">
                <a:effectLst/>
                <a:latin typeface="+mn-lt"/>
                <a:ea typeface="Calibri" panose="020F0502020204030204" pitchFamily="34" charset="0"/>
                <a:cs typeface="Times New Roman" panose="02020603050405020304" pitchFamily="18" charset="0"/>
              </a:rPr>
              <a:t>Nodokļa maksātājs ir persona, kura veic saimniecisko darbību, neatkarīgi no mērķa un rezultāta</a:t>
            </a:r>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Saimnieciskā darbība ir sistemātiska, patstāvīga darbība par atlīdzību</a:t>
            </a:r>
          </a:p>
          <a:p>
            <a:pPr marL="342900" indent="-342900">
              <a:buFont typeface="Wingdings" panose="05000000000000000000" pitchFamily="2" charset="2"/>
              <a:buChar char="ü"/>
            </a:pPr>
            <a:r>
              <a:rPr lang="lv-LV" sz="2000" u="none" strike="noStrike" dirty="0">
                <a:effectLst/>
                <a:latin typeface="+mn-lt"/>
                <a:ea typeface="Calibri" panose="020F0502020204030204" pitchFamily="34" charset="0"/>
                <a:cs typeface="Times New Roman" panose="02020603050405020304" pitchFamily="18" charset="0"/>
              </a:rPr>
              <a:t>Īpašuma izmantošana nolūkā sistemātiski gūt ienākumus ir saimnieciskā darbība</a:t>
            </a:r>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PVN normatīvie akti nenosaka saimnieciskās darbības reģistrāciju</a:t>
            </a:r>
            <a:endParaRPr lang="lv-LV" sz="2000" u="none" strike="noStrike" dirty="0">
              <a:effectLst/>
              <a:latin typeface="+mn-l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lv-LV" sz="2000" dirty="0">
              <a:ea typeface="Calibri" panose="020F0502020204030204" pitchFamily="34" charset="0"/>
              <a:cs typeface="Times New Roman" panose="02020603050405020304" pitchFamily="18" charset="0"/>
            </a:endParaRPr>
          </a:p>
          <a:p>
            <a:endParaRPr lang="lv-LV" sz="2000" u="none" strike="noStrike" dirty="0">
              <a:effectLst/>
              <a:latin typeface="Verdana" panose="020B060403050404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lv-LV" sz="2000" dirty="0"/>
          </a:p>
          <a:p>
            <a:pPr marL="342900" indent="-342900">
              <a:buFont typeface="Wingdings" panose="05000000000000000000" pitchFamily="2" charset="2"/>
              <a:buChar char="Ø"/>
            </a:pPr>
            <a:endParaRPr lang="lv-LV" sz="2000" dirty="0"/>
          </a:p>
        </p:txBody>
      </p:sp>
    </p:spTree>
    <p:extLst>
      <p:ext uri="{BB962C8B-B14F-4D97-AF65-F5344CB8AC3E}">
        <p14:creationId xmlns:p14="http://schemas.microsoft.com/office/powerpoint/2010/main" val="1132731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371599" y="294538"/>
            <a:ext cx="9895951" cy="1033669"/>
          </a:xfrm>
        </p:spPr>
        <p:txBody>
          <a:bodyPr>
            <a:normAutofit/>
          </a:bodyPr>
          <a:lstStyle/>
          <a:p>
            <a:r>
              <a:rPr lang="lv-LV" sz="4000">
                <a:solidFill>
                  <a:srgbClr val="FFFFFF"/>
                </a:solidFill>
              </a:rPr>
              <a:t>Kopsavilkums</a:t>
            </a:r>
            <a:endParaRPr lang="lv-LV" sz="4000">
              <a:solidFill>
                <a:srgbClr val="FFFFFF"/>
              </a:solidFill>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670263" y="1891970"/>
            <a:ext cx="10977240" cy="4446650"/>
          </a:xfrm>
        </p:spPr>
        <p:txBody>
          <a:bodyPr anchor="ctr">
            <a:normAutofit/>
          </a:bodyPr>
          <a:lstStyle/>
          <a:p>
            <a:pPr marL="342900" indent="-342900">
              <a:buFont typeface="Wingdings" panose="05000000000000000000" pitchFamily="2" charset="2"/>
              <a:buChar char="Ø"/>
            </a:pPr>
            <a:endParaRPr lang="en-US" sz="1700" b="1" dirty="0"/>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Nodokļa maksātājam pirms darījumu veikšanas jāreģistrējas PVN maksātāju reģistrā</a:t>
            </a:r>
          </a:p>
          <a:p>
            <a:pPr marL="342900" indent="-342900">
              <a:buFont typeface="Wingdings" panose="05000000000000000000" pitchFamily="2" charset="2"/>
              <a:buChar char="ü"/>
            </a:pPr>
            <a:r>
              <a:rPr lang="lv-LV" sz="2000" dirty="0">
                <a:ea typeface="Calibri" panose="020F0502020204030204" pitchFamily="34" charset="0"/>
                <a:cs typeface="Times New Roman" panose="02020603050405020304" pitchFamily="18" charset="0"/>
              </a:rPr>
              <a:t>Veicot darījumu tikai Latvijā, ir tiesības nereģistrēties PVN, ja nav sasniegti obligātie reģistrācijas sliekšņi (ja nav iestājušies citi obligātie nosacījumi reģistrācijai PVN maksātāju reģistrā)</a:t>
            </a:r>
          </a:p>
          <a:p>
            <a:pPr marL="342900" indent="-342900">
              <a:buFont typeface="Wingdings" panose="05000000000000000000" pitchFamily="2" charset="2"/>
              <a:buChar char="ü"/>
            </a:pPr>
            <a:r>
              <a:rPr lang="lv-LV" sz="2000" u="none" strike="noStrike" dirty="0">
                <a:effectLst/>
                <a:latin typeface="+mn-lt"/>
                <a:ea typeface="Calibri" panose="020F0502020204030204" pitchFamily="34" charset="0"/>
                <a:cs typeface="Times New Roman" panose="02020603050405020304" pitchFamily="18" charset="0"/>
              </a:rPr>
              <a:t>Slieksnis kalendāra gadam</a:t>
            </a:r>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Sliekšņa aprēķinā arī daži ar PVN neapliekami darījumi</a:t>
            </a:r>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Pamatlīdzekļu un nemateriālo ieguldījumu pārdošanu neiekļauj sliekšņa aprēķinā</a:t>
            </a:r>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Sliekšņa aprēķinā neiekļauj gadījuma rakstura neapliekamos darījumus, kas vispārējā gadījumā paredzēti iekļaut</a:t>
            </a:r>
          </a:p>
          <a:p>
            <a:endParaRPr lang="lv-LV" sz="1700" dirty="0">
              <a:ea typeface="Calibri" panose="020F0502020204030204" pitchFamily="34" charset="0"/>
              <a:cs typeface="Times New Roman" panose="02020603050405020304" pitchFamily="18" charset="0"/>
            </a:endParaRPr>
          </a:p>
          <a:p>
            <a:endParaRPr lang="lv-LV" sz="1700" u="none" strike="noStrike" dirty="0">
              <a:effectLst/>
              <a:latin typeface="Verdana" panose="020B060403050404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lv-LV" sz="1700" dirty="0"/>
          </a:p>
          <a:p>
            <a:pPr marL="342900" indent="-342900">
              <a:buFont typeface="Wingdings" panose="05000000000000000000" pitchFamily="2" charset="2"/>
              <a:buChar char="Ø"/>
            </a:pPr>
            <a:endParaRPr lang="lv-LV" sz="1700" dirty="0"/>
          </a:p>
        </p:txBody>
      </p:sp>
    </p:spTree>
    <p:extLst>
      <p:ext uri="{BB962C8B-B14F-4D97-AF65-F5344CB8AC3E}">
        <p14:creationId xmlns:p14="http://schemas.microsoft.com/office/powerpoint/2010/main" val="2747178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371599" y="294538"/>
            <a:ext cx="9895951" cy="1033669"/>
          </a:xfrm>
        </p:spPr>
        <p:txBody>
          <a:bodyPr>
            <a:normAutofit/>
          </a:bodyPr>
          <a:lstStyle/>
          <a:p>
            <a:r>
              <a:rPr lang="lv-LV" sz="4000">
                <a:solidFill>
                  <a:srgbClr val="FFFFFF"/>
                </a:solidFill>
              </a:rPr>
              <a:t>Kopsavilkums</a:t>
            </a:r>
            <a:endParaRPr lang="lv-LV" sz="4000">
              <a:solidFill>
                <a:srgbClr val="FFFFFF"/>
              </a:solidFill>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43379" y="1622745"/>
            <a:ext cx="10252251" cy="4378810"/>
          </a:xfrm>
        </p:spPr>
        <p:txBody>
          <a:bodyPr anchor="ctr">
            <a:normAutofit/>
          </a:bodyPr>
          <a:lstStyle/>
          <a:p>
            <a:pPr marL="342900" indent="-342900">
              <a:buFont typeface="Wingdings" panose="05000000000000000000" pitchFamily="2" charset="2"/>
              <a:buChar char="Ø"/>
            </a:pPr>
            <a:endParaRPr lang="en-US" sz="1900" b="1" dirty="0"/>
          </a:p>
          <a:p>
            <a:pPr marL="342900" indent="-342900">
              <a:buFont typeface="Wingdings" panose="05000000000000000000" pitchFamily="2" charset="2"/>
              <a:buChar char="ü"/>
            </a:pPr>
            <a:r>
              <a:rPr lang="lv-LV" sz="2000" u="none" strike="noStrike" dirty="0">
                <a:effectLst/>
                <a:latin typeface="+mn-lt"/>
                <a:ea typeface="Calibri" panose="020F0502020204030204" pitchFamily="34" charset="0"/>
                <a:cs typeface="Times New Roman" panose="02020603050405020304" pitchFamily="18" charset="0"/>
              </a:rPr>
              <a:t>Ja pārsniedz 50 000 </a:t>
            </a:r>
            <a:r>
              <a:rPr lang="lv-LV" sz="2000" u="none" strike="noStrike" dirty="0" err="1">
                <a:effectLst/>
                <a:latin typeface="+mn-lt"/>
                <a:ea typeface="Calibri" panose="020F0502020204030204" pitchFamily="34" charset="0"/>
                <a:cs typeface="Times New Roman" panose="02020603050405020304" pitchFamily="18" charset="0"/>
              </a:rPr>
              <a:t>euro</a:t>
            </a:r>
            <a:r>
              <a:rPr lang="lv-LV" sz="2000" u="none" strike="noStrike" dirty="0">
                <a:effectLst/>
                <a:latin typeface="+mn-lt"/>
                <a:ea typeface="Calibri" panose="020F0502020204030204" pitchFamily="34" charset="0"/>
                <a:cs typeface="Times New Roman" panose="02020603050405020304" pitchFamily="18" charset="0"/>
              </a:rPr>
              <a:t>, bet nepārsniedz 55 000 </a:t>
            </a:r>
            <a:r>
              <a:rPr lang="lv-LV" sz="2000" u="none" strike="noStrike" dirty="0" err="1">
                <a:effectLst/>
                <a:latin typeface="+mn-lt"/>
                <a:ea typeface="Calibri" panose="020F0502020204030204" pitchFamily="34" charset="0"/>
                <a:cs typeface="Times New Roman" panose="02020603050405020304" pitchFamily="18" charset="0"/>
              </a:rPr>
              <a:t>euro</a:t>
            </a:r>
            <a:r>
              <a:rPr lang="lv-LV" sz="2000" u="none" strike="noStrike" dirty="0">
                <a:effectLst/>
                <a:latin typeface="+mn-lt"/>
                <a:ea typeface="Calibri" panose="020F0502020204030204" pitchFamily="34" charset="0"/>
                <a:cs typeface="Times New Roman" panose="02020603050405020304" pitchFamily="18" charset="0"/>
              </a:rPr>
              <a:t>  - atliktā reģistrācija (ar nākamā gada 1.janvāri)</a:t>
            </a:r>
          </a:p>
          <a:p>
            <a:pPr marL="342900" indent="-342900">
              <a:buFont typeface="Wingdings" panose="05000000000000000000" pitchFamily="2" charset="2"/>
              <a:buChar char="ü"/>
            </a:pPr>
            <a:r>
              <a:rPr lang="lv-LV" sz="2000" dirty="0">
                <a:latin typeface="+mn-lt"/>
                <a:ea typeface="Calibri" panose="020F0502020204030204" pitchFamily="34" charset="0"/>
                <a:cs typeface="Times New Roman" panose="02020603050405020304" pitchFamily="18" charset="0"/>
              </a:rPr>
              <a:t>Ja pārsniedz 50 000 </a:t>
            </a:r>
            <a:r>
              <a:rPr lang="lv-LV" sz="2000" dirty="0" err="1">
                <a:latin typeface="+mn-lt"/>
                <a:ea typeface="Calibri" panose="020F0502020204030204" pitchFamily="34" charset="0"/>
                <a:cs typeface="Times New Roman" panose="02020603050405020304" pitchFamily="18" charset="0"/>
              </a:rPr>
              <a:t>euro</a:t>
            </a:r>
            <a:r>
              <a:rPr lang="lv-LV" sz="2000" dirty="0">
                <a:latin typeface="+mn-lt"/>
                <a:ea typeface="Calibri" panose="020F0502020204030204" pitchFamily="34" charset="0"/>
                <a:cs typeface="Times New Roman" panose="02020603050405020304" pitchFamily="18" charset="0"/>
              </a:rPr>
              <a:t> iesniegums līdz 30.novembrim, par decembra pārsniegumu līdz 31.decembrim</a:t>
            </a:r>
          </a:p>
          <a:p>
            <a:pPr marL="342900" indent="-342900">
              <a:buFont typeface="Wingdings" panose="05000000000000000000" pitchFamily="2" charset="2"/>
              <a:buChar char="ü"/>
            </a:pPr>
            <a:r>
              <a:rPr lang="lv-LV" sz="2000" u="none" strike="noStrike" dirty="0">
                <a:effectLst/>
                <a:latin typeface="+mn-lt"/>
                <a:ea typeface="Calibri" panose="020F0502020204030204" pitchFamily="34" charset="0"/>
                <a:cs typeface="Times New Roman" panose="02020603050405020304" pitchFamily="18" charset="0"/>
              </a:rPr>
              <a:t>Ja pārsniedz 55 000 </a:t>
            </a:r>
            <a:r>
              <a:rPr lang="lv-LV" sz="2000" u="none" strike="noStrike" dirty="0" err="1">
                <a:effectLst/>
                <a:latin typeface="+mn-lt"/>
                <a:ea typeface="Calibri" panose="020F0502020204030204" pitchFamily="34" charset="0"/>
                <a:cs typeface="Times New Roman" panose="02020603050405020304" pitchFamily="18" charset="0"/>
              </a:rPr>
              <a:t>euro</a:t>
            </a:r>
            <a:r>
              <a:rPr lang="lv-LV" sz="2000" dirty="0">
                <a:latin typeface="+mn-lt"/>
                <a:ea typeface="Calibri" panose="020F0502020204030204" pitchFamily="34" charset="0"/>
                <a:cs typeface="Times New Roman" panose="02020603050405020304" pitchFamily="18" charset="0"/>
              </a:rPr>
              <a:t>, iesniegums līdz nākamā mēneša 15.datumam</a:t>
            </a:r>
          </a:p>
          <a:p>
            <a:pPr marL="342900" indent="-342900">
              <a:buFont typeface="Wingdings" panose="05000000000000000000" pitchFamily="2" charset="2"/>
              <a:buChar char="ü"/>
            </a:pPr>
            <a:r>
              <a:rPr lang="lv-LV" sz="2000" dirty="0">
                <a:latin typeface="+mn-lt"/>
                <a:cs typeface="Times New Roman" panose="02020603050405020304" pitchFamily="18" charset="0"/>
              </a:rPr>
              <a:t>Ja veic tikai ar PVN neapliekamus darījumus, nav jāreģistrējas PVN</a:t>
            </a:r>
          </a:p>
          <a:p>
            <a:endParaRPr lang="lv-LV" sz="1900" dirty="0"/>
          </a:p>
        </p:txBody>
      </p:sp>
    </p:spTree>
    <p:extLst>
      <p:ext uri="{BB962C8B-B14F-4D97-AF65-F5344CB8AC3E}">
        <p14:creationId xmlns:p14="http://schemas.microsoft.com/office/powerpoint/2010/main" val="333779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Saimnieciskā darbība</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776056" y="1541539"/>
            <a:ext cx="10515600" cy="4450997"/>
          </a:xfrm>
        </p:spPr>
        <p:txBody>
          <a:bodyPr>
            <a:noAutofit/>
          </a:bodyPr>
          <a:lstStyle/>
          <a:p>
            <a:r>
              <a:rPr lang="lv-LV" sz="2400" dirty="0"/>
              <a:t>Saimnieciskā darbība ir jebkura sistemātiska, patstāvīga darbība par atlīdzību</a:t>
            </a:r>
          </a:p>
          <a:p>
            <a:endParaRPr lang="lv-LV" sz="2400" dirty="0"/>
          </a:p>
          <a:p>
            <a:r>
              <a:rPr lang="lv-LV" dirty="0"/>
              <a:t>Ī</a:t>
            </a:r>
            <a:r>
              <a:rPr lang="lv-LV" sz="2400" dirty="0"/>
              <a:t>pašuma izmantošanu nolūkā sistemātiski gūt no tā ienākumus uzskata par saimniecisko darbību PVN likuma izpratnē</a:t>
            </a:r>
          </a:p>
        </p:txBody>
      </p:sp>
      <p:sp>
        <p:nvSpPr>
          <p:cNvPr id="2" name="TextBox 1">
            <a:extLst>
              <a:ext uri="{FF2B5EF4-FFF2-40B4-BE49-F238E27FC236}">
                <a16:creationId xmlns:a16="http://schemas.microsoft.com/office/drawing/2014/main" id="{4B14BE20-E36D-858B-7772-AAD65F0FB7E8}"/>
              </a:ext>
            </a:extLst>
          </p:cNvPr>
          <p:cNvSpPr txBox="1"/>
          <p:nvPr/>
        </p:nvSpPr>
        <p:spPr>
          <a:xfrm>
            <a:off x="8282867" y="6087297"/>
            <a:ext cx="3640910" cy="646331"/>
          </a:xfrm>
          <a:prstGeom prst="rect">
            <a:avLst/>
          </a:prstGeom>
          <a:noFill/>
        </p:spPr>
        <p:txBody>
          <a:bodyPr wrap="square">
            <a:spAutoFit/>
          </a:bodyPr>
          <a:lstStyle/>
          <a:p>
            <a:r>
              <a:rPr lang="lv-LV" b="0" dirty="0">
                <a:solidFill>
                  <a:srgbClr val="3F91D5"/>
                </a:solidFill>
                <a:cs typeface="Arial" panose="020B0604020202020204" pitchFamily="34" charset="0"/>
              </a:rPr>
              <a:t>4.panta </a:t>
            </a:r>
            <a:r>
              <a:rPr lang="lv-LV" dirty="0">
                <a:solidFill>
                  <a:srgbClr val="3F91D5"/>
                </a:solidFill>
                <a:cs typeface="Arial" panose="020B0604020202020204" pitchFamily="34" charset="0"/>
              </a:rPr>
              <a:t>pirmā un otrā </a:t>
            </a:r>
            <a:r>
              <a:rPr lang="lv-LV" b="0" dirty="0">
                <a:solidFill>
                  <a:srgbClr val="3F91D5"/>
                </a:solidFill>
                <a:cs typeface="Arial" panose="020B0604020202020204" pitchFamily="34" charset="0"/>
              </a:rPr>
              <a:t>daļa</a:t>
            </a:r>
            <a:endParaRPr lang="lv-LV" dirty="0">
              <a:solidFill>
                <a:srgbClr val="3F91D5"/>
              </a:solidFill>
              <a:cs typeface="Arial" panose="020B0604020202020204" pitchFamily="34" charset="0"/>
            </a:endParaRPr>
          </a:p>
          <a:p>
            <a:r>
              <a:rPr lang="ru-RU" dirty="0">
                <a:solidFill>
                  <a:srgbClr val="3F91D5"/>
                </a:solidFill>
                <a:cs typeface="Arial" panose="020B0604020202020204" pitchFamily="34" charset="0"/>
              </a:rPr>
              <a:t> </a:t>
            </a:r>
            <a:endParaRPr lang="lv-LV" dirty="0">
              <a:solidFill>
                <a:srgbClr val="3F91D5"/>
              </a:solidFill>
              <a:cs typeface="Arial" panose="020B0604020202020204" pitchFamily="34" charset="0"/>
            </a:endParaRPr>
          </a:p>
        </p:txBody>
      </p:sp>
    </p:spTree>
    <p:extLst>
      <p:ext uri="{BB962C8B-B14F-4D97-AF65-F5344CB8AC3E}">
        <p14:creationId xmlns:p14="http://schemas.microsoft.com/office/powerpoint/2010/main" val="1529452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371599" y="294538"/>
            <a:ext cx="9895951" cy="1033669"/>
          </a:xfrm>
        </p:spPr>
        <p:txBody>
          <a:bodyPr>
            <a:normAutofit/>
          </a:bodyPr>
          <a:lstStyle/>
          <a:p>
            <a:r>
              <a:rPr lang="lv-LV" sz="4000">
                <a:solidFill>
                  <a:srgbClr val="FFFFFF"/>
                </a:solidFill>
              </a:rPr>
              <a:t>Kopsavilkums</a:t>
            </a:r>
            <a:endParaRPr lang="lv-LV" sz="4000">
              <a:solidFill>
                <a:srgbClr val="FFFFFF"/>
              </a:solidFill>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998737" y="2300441"/>
            <a:ext cx="9724031" cy="3683358"/>
          </a:xfrm>
        </p:spPr>
        <p:txBody>
          <a:bodyPr anchor="ctr">
            <a:normAutofit/>
          </a:bodyPr>
          <a:lstStyle/>
          <a:p>
            <a:endParaRPr lang="en-US" sz="2000" b="1" dirty="0"/>
          </a:p>
          <a:p>
            <a:pPr marL="342900" indent="-342900">
              <a:buFont typeface="Wingdings" panose="05000000000000000000" pitchFamily="2" charset="2"/>
              <a:buChar char="ü"/>
            </a:pPr>
            <a:r>
              <a:rPr lang="lv-LV" sz="2000" dirty="0">
                <a:latin typeface="+mn-lt"/>
                <a:cs typeface="Times New Roman" panose="02020603050405020304" pitchFamily="18" charset="0"/>
              </a:rPr>
              <a:t>Par 2024.gada 50 000 pārsniegumu iesniegums līdz 2025.gada 15.janvārim (pārejas noteikumi)</a:t>
            </a:r>
          </a:p>
          <a:p>
            <a:pPr marL="342900" indent="-342900">
              <a:buFont typeface="Wingdings" panose="05000000000000000000" pitchFamily="2" charset="2"/>
              <a:buChar char="ü"/>
            </a:pPr>
            <a:r>
              <a:rPr lang="lv-LV" sz="2000" dirty="0">
                <a:latin typeface="+mn-lt"/>
                <a:cs typeface="Times New Roman" panose="02020603050405020304" pitchFamily="18" charset="0"/>
              </a:rPr>
              <a:t>Atliktas reģistrācijas gadījumā VID reģistrē PVN maksātāju reģistrā ar nākamā taksācijas gada 1.janvāri (piecas darba dienas reģistrācijai)</a:t>
            </a:r>
          </a:p>
          <a:p>
            <a:pPr marL="342900" indent="-342900">
              <a:buFont typeface="Wingdings" panose="05000000000000000000" pitchFamily="2" charset="2"/>
              <a:buChar char="ü"/>
            </a:pPr>
            <a:r>
              <a:rPr lang="lv-LV" sz="2000" dirty="0">
                <a:latin typeface="+mn-lt"/>
                <a:cs typeface="Times New Roman" panose="02020603050405020304" pitchFamily="18" charset="0"/>
              </a:rPr>
              <a:t>Ja izmatota atliktā reģistrācija, tad gadījumā, ja tiek pārsniegts apgrozījums 55 000 </a:t>
            </a:r>
            <a:r>
              <a:rPr lang="lv-LV" sz="2000" dirty="0" err="1">
                <a:latin typeface="+mn-lt"/>
                <a:cs typeface="Times New Roman" panose="02020603050405020304" pitchFamily="18" charset="0"/>
              </a:rPr>
              <a:t>euro</a:t>
            </a:r>
            <a:r>
              <a:rPr lang="lv-LV" sz="2000" dirty="0">
                <a:latin typeface="+mn-lt"/>
                <a:cs typeface="Times New Roman" panose="02020603050405020304" pitchFamily="18" charset="0"/>
              </a:rPr>
              <a:t>, par to vienas darbdienas laikā jāpaziņo VID un VID mainīs reģistrācijas brīdi</a:t>
            </a:r>
            <a:endParaRPr lang="lv-LV" sz="2000" dirty="0"/>
          </a:p>
          <a:p>
            <a:pPr marL="342900" indent="-342900">
              <a:buFont typeface="Wingdings" panose="05000000000000000000" pitchFamily="2" charset="2"/>
              <a:buChar char="Ø"/>
            </a:pPr>
            <a:endParaRPr lang="lv-LV" sz="2000" dirty="0"/>
          </a:p>
        </p:txBody>
      </p:sp>
    </p:spTree>
    <p:extLst>
      <p:ext uri="{BB962C8B-B14F-4D97-AF65-F5344CB8AC3E}">
        <p14:creationId xmlns:p14="http://schemas.microsoft.com/office/powerpoint/2010/main" val="178061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371599" y="294538"/>
            <a:ext cx="9895951" cy="1033669"/>
          </a:xfrm>
        </p:spPr>
        <p:txBody>
          <a:bodyPr>
            <a:normAutofit/>
          </a:bodyPr>
          <a:lstStyle/>
          <a:p>
            <a:r>
              <a:rPr lang="lv-LV" sz="4000">
                <a:solidFill>
                  <a:srgbClr val="FFFFFF"/>
                </a:solidFill>
              </a:rPr>
              <a:t>Kopsavilkums</a:t>
            </a:r>
            <a:endParaRPr lang="lv-LV" sz="4000">
              <a:solidFill>
                <a:srgbClr val="FFFFFF"/>
              </a:solidFill>
              <a:latin typeface="+mn-lt"/>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371599" y="2318197"/>
            <a:ext cx="9724031" cy="3683358"/>
          </a:xfrm>
        </p:spPr>
        <p:txBody>
          <a:bodyPr anchor="ctr">
            <a:normAutofit/>
          </a:bodyPr>
          <a:lstStyle/>
          <a:p>
            <a:pPr marL="342900" indent="-342900">
              <a:buFont typeface="Wingdings" panose="05000000000000000000" pitchFamily="2" charset="2"/>
              <a:buChar char="Ø"/>
            </a:pPr>
            <a:endParaRPr lang="en-US" sz="2000" b="1"/>
          </a:p>
          <a:p>
            <a:pPr marL="342900" indent="-342900">
              <a:buFont typeface="Wingdings" panose="05000000000000000000" pitchFamily="2" charset="2"/>
              <a:buChar char="ü"/>
            </a:pPr>
            <a:r>
              <a:rPr lang="lv-LV" sz="2000">
                <a:latin typeface="+mn-lt"/>
                <a:cs typeface="Times New Roman" panose="02020603050405020304" pitchFamily="18" charset="0"/>
              </a:rPr>
              <a:t>Ja iepriekšējā gadā pārsniegts reģistrācijas slieksnis 50 000 euro, tad kārtējā gadā nevar izmantot nereģistrēšanās slieksni (karantīnas periods vienu gadu)</a:t>
            </a:r>
          </a:p>
          <a:p>
            <a:pPr marL="342900" indent="-342900">
              <a:buFont typeface="Wingdings" panose="05000000000000000000" pitchFamily="2" charset="2"/>
              <a:buChar char="ü"/>
            </a:pPr>
            <a:r>
              <a:rPr lang="lv-LV" sz="2000">
                <a:latin typeface="+mn-lt"/>
                <a:cs typeface="Times New Roman" panose="02020603050405020304" pitchFamily="18" charset="0"/>
              </a:rPr>
              <a:t>Karantīnas periodā nevar brīvprātīgi izslēgties no PVN</a:t>
            </a:r>
          </a:p>
          <a:p>
            <a:pPr marL="342900" indent="-342900">
              <a:buFont typeface="Wingdings" panose="05000000000000000000" pitchFamily="2" charset="2"/>
              <a:buChar char="ü"/>
            </a:pPr>
            <a:endParaRPr lang="lv-LV" sz="2000">
              <a:latin typeface="+mn-lt"/>
              <a:cs typeface="Times New Roman" panose="02020603050405020304" pitchFamily="18" charset="0"/>
            </a:endParaRPr>
          </a:p>
          <a:p>
            <a:pPr marL="342900" indent="-342900">
              <a:buFont typeface="Wingdings" panose="05000000000000000000" pitchFamily="2" charset="2"/>
              <a:buChar char="Ø"/>
            </a:pPr>
            <a:endParaRPr lang="lv-LV" sz="2000"/>
          </a:p>
          <a:p>
            <a:pPr marL="342900" indent="-342900">
              <a:buFont typeface="Wingdings" panose="05000000000000000000" pitchFamily="2" charset="2"/>
              <a:buChar char="Ø"/>
            </a:pPr>
            <a:endParaRPr lang="lv-LV" sz="2000"/>
          </a:p>
        </p:txBody>
      </p:sp>
    </p:spTree>
    <p:extLst>
      <p:ext uri="{BB962C8B-B14F-4D97-AF65-F5344CB8AC3E}">
        <p14:creationId xmlns:p14="http://schemas.microsoft.com/office/powerpoint/2010/main" val="2909740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23" name="Freeform: Shape 22">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Kā  VID skaitīsies uz  PVN sliekšņa summu, ja pārdod meža īpašumu, kas pieder 4  īpašniekiem, un pārdodot piederošas daļas,  visa nauda būs  pārskaitīta vienai personai uz kontu (pilnvarotai personai) ?</a:t>
            </a:r>
          </a:p>
          <a:p>
            <a:endParaRPr lang="lv-LV" sz="2000">
              <a:latin typeface="+mn-lt"/>
              <a:cs typeface="Times New Roman" panose="02020603050405020304" pitchFamily="18" charset="0"/>
            </a:endParaRPr>
          </a:p>
          <a:p>
            <a:pPr marL="342900" indent="-342900">
              <a:buFont typeface="Wingdings" panose="05000000000000000000" pitchFamily="2" charset="2"/>
              <a:buChar char="Ø"/>
            </a:pPr>
            <a:endParaRPr lang="lv-LV" sz="2000"/>
          </a:p>
          <a:p>
            <a:pPr marL="342900" indent="-342900">
              <a:buFont typeface="Wingdings" panose="05000000000000000000" pitchFamily="2" charset="2"/>
              <a:buChar char="Ø"/>
            </a:pPr>
            <a:endParaRPr lang="lv-LV" sz="2000"/>
          </a:p>
        </p:txBody>
      </p:sp>
    </p:spTree>
    <p:extLst>
      <p:ext uri="{BB962C8B-B14F-4D97-AF65-F5344CB8AC3E}">
        <p14:creationId xmlns:p14="http://schemas.microsoft.com/office/powerpoint/2010/main" val="1740921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Vai privātpersonai 50 000 aprēķinā iekļaujami arī noslēgtie uzņēmuma līgumi?</a:t>
            </a:r>
          </a:p>
          <a:p>
            <a:pPr marL="342900" indent="-342900">
              <a:buFont typeface="Wingdings" panose="05000000000000000000" pitchFamily="2" charset="2"/>
              <a:buChar char="Ø"/>
            </a:pPr>
            <a:endParaRPr lang="lv-LV" sz="2000"/>
          </a:p>
          <a:p>
            <a:pPr marL="342900" indent="-342900">
              <a:buFont typeface="Wingdings" panose="05000000000000000000" pitchFamily="2" charset="2"/>
              <a:buChar char="Ø"/>
            </a:pPr>
            <a:endParaRPr lang="lv-LV" sz="2000"/>
          </a:p>
        </p:txBody>
      </p:sp>
    </p:spTree>
    <p:extLst>
      <p:ext uri="{BB962C8B-B14F-4D97-AF65-F5344CB8AC3E}">
        <p14:creationId xmlns:p14="http://schemas.microsoft.com/office/powerpoint/2010/main" val="326298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Vai privātpersonai 50 000 aprēķinā iekļaujama līgumos nolīgtā kopsumma kalendārajā gadā vai reāli saņemtā summa?</a:t>
            </a:r>
            <a:endParaRPr lang="lv-LV" sz="2000"/>
          </a:p>
          <a:p>
            <a:pPr marL="342900" indent="-342900">
              <a:buFont typeface="Wingdings" panose="05000000000000000000" pitchFamily="2" charset="2"/>
              <a:buChar char="Ø"/>
            </a:pPr>
            <a:endParaRPr lang="lv-LV" sz="2000"/>
          </a:p>
        </p:txBody>
      </p:sp>
    </p:spTree>
    <p:extLst>
      <p:ext uri="{BB962C8B-B14F-4D97-AF65-F5344CB8AC3E}">
        <p14:creationId xmlns:p14="http://schemas.microsoft.com/office/powerpoint/2010/main" val="911400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Kurā brīdī jāstājas PVN maksātāju uzskaitē, paredzot 50 000 pārsniegšanu? </a:t>
            </a:r>
            <a:endParaRPr lang="lv-LV" sz="2000"/>
          </a:p>
        </p:txBody>
      </p:sp>
    </p:spTree>
    <p:extLst>
      <p:ext uri="{BB962C8B-B14F-4D97-AF65-F5344CB8AC3E}">
        <p14:creationId xmlns:p14="http://schemas.microsoft.com/office/powerpoint/2010/main" val="2844436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Kādi dokumenti jāpievieno, stājoties PVN maksātāju uzskaitē?</a:t>
            </a:r>
            <a:endParaRPr lang="lv-LV" sz="2000"/>
          </a:p>
        </p:txBody>
      </p:sp>
    </p:spTree>
    <p:extLst>
      <p:ext uri="{BB962C8B-B14F-4D97-AF65-F5344CB8AC3E}">
        <p14:creationId xmlns:p14="http://schemas.microsoft.com/office/powerpoint/2010/main" val="161640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Vai stājoties PVN maksātāju uzskaitē jāuzskaita visi privātpersonas īpašumā esošie īpašumi un to vērtība?</a:t>
            </a:r>
            <a:endParaRPr lang="lv-LV" sz="2000"/>
          </a:p>
        </p:txBody>
      </p:sp>
    </p:spTree>
    <p:extLst>
      <p:ext uri="{BB962C8B-B14F-4D97-AF65-F5344CB8AC3E}">
        <p14:creationId xmlns:p14="http://schemas.microsoft.com/office/powerpoint/2010/main" val="2404566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Ja esmu janvārī stājies PVN maksātāju uzskaitē, īstenojot vienu vienīgu darījum un šajā brīdī pārsniedzot 50 000, vai tiešām man jāatskaitās EDS katru mēnesi faktiski divus gadus, labi zinot, ka nevienā no atlikušajiem 23 mēnešiem ienākumi nepārsniegs 50 000?</a:t>
            </a:r>
            <a:endParaRPr lang="lv-LV" sz="2000"/>
          </a:p>
        </p:txBody>
      </p:sp>
    </p:spTree>
    <p:extLst>
      <p:ext uri="{BB962C8B-B14F-4D97-AF65-F5344CB8AC3E}">
        <p14:creationId xmlns:p14="http://schemas.microsoft.com/office/powerpoint/2010/main" val="2021137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Ja laikā, kad jau esmu PVN maksātāju reģistrā, noslēdzu un īstenoju  līgumu par zemes nomu, bet samaksa par nomu līgumā paredzēta jau pēc noņemšanās no PVN maksātāju uzskaites, vai nolīgtā summa jāapliek ar PVN?</a:t>
            </a:r>
            <a:endParaRPr lang="lv-LV" sz="2000"/>
          </a:p>
        </p:txBody>
      </p:sp>
    </p:spTree>
    <p:extLst>
      <p:ext uri="{BB962C8B-B14F-4D97-AF65-F5344CB8AC3E}">
        <p14:creationId xmlns:p14="http://schemas.microsoft.com/office/powerpoint/2010/main" val="313398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Fiziskā persona un PVN likums</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1825624"/>
            <a:ext cx="10515600" cy="4450997"/>
          </a:xfrm>
        </p:spPr>
        <p:txBody>
          <a:bodyPr>
            <a:noAutofit/>
          </a:bodyPr>
          <a:lstStyle/>
          <a:p>
            <a:pPr marL="342900" indent="-342900">
              <a:buFont typeface="Arial" panose="020B0604020202020204" pitchFamily="34" charset="0"/>
              <a:buChar char="•"/>
            </a:pPr>
            <a:r>
              <a:rPr lang="lv-LV" sz="2400" dirty="0"/>
              <a:t>veic sistemātiskas darbības par atlīdzību</a:t>
            </a:r>
          </a:p>
          <a:p>
            <a:pPr marL="342900" indent="-342900">
              <a:buFont typeface="Arial" panose="020B0604020202020204" pitchFamily="34" charset="0"/>
              <a:buChar char="•"/>
            </a:pPr>
            <a:r>
              <a:rPr lang="lv-LV" dirty="0"/>
              <a:t>izmanto īpašumu nolūkā sistemātiski gūt ienākumus</a:t>
            </a:r>
            <a:endParaRPr lang="lv-LV" sz="2400" dirty="0"/>
          </a:p>
          <a:p>
            <a:endParaRPr lang="lv-LV" sz="2400" dirty="0"/>
          </a:p>
        </p:txBody>
      </p:sp>
      <p:sp>
        <p:nvSpPr>
          <p:cNvPr id="3" name="Arrow: Down 2">
            <a:extLst>
              <a:ext uri="{FF2B5EF4-FFF2-40B4-BE49-F238E27FC236}">
                <a16:creationId xmlns:a16="http://schemas.microsoft.com/office/drawing/2014/main" id="{7403A980-FB10-5E76-B64A-2D0850E2E155}"/>
              </a:ext>
            </a:extLst>
          </p:cNvPr>
          <p:cNvSpPr/>
          <p:nvPr/>
        </p:nvSpPr>
        <p:spPr>
          <a:xfrm>
            <a:off x="4891596" y="2947386"/>
            <a:ext cx="665825" cy="9321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a:extLst>
              <a:ext uri="{FF2B5EF4-FFF2-40B4-BE49-F238E27FC236}">
                <a16:creationId xmlns:a16="http://schemas.microsoft.com/office/drawing/2014/main" id="{1E0FE08F-6BC7-64C2-F4D9-4E6F8A6F92D0}"/>
              </a:ext>
            </a:extLst>
          </p:cNvPr>
          <p:cNvSpPr txBox="1"/>
          <p:nvPr/>
        </p:nvSpPr>
        <p:spPr>
          <a:xfrm>
            <a:off x="2006353" y="4323425"/>
            <a:ext cx="6942338" cy="646331"/>
          </a:xfrm>
          <a:prstGeom prst="rect">
            <a:avLst/>
          </a:prstGeom>
          <a:noFill/>
        </p:spPr>
        <p:txBody>
          <a:bodyPr wrap="square" rtlCol="0">
            <a:spAutoFit/>
          </a:bodyPr>
          <a:lstStyle/>
          <a:p>
            <a:pPr algn="ctr"/>
            <a:r>
              <a:rPr lang="lv-LV" dirty="0"/>
              <a:t>Fiziska persona ir nodokļa (PVN) maksātājs, neatkarīgi no tā ir/nav reģistrējis saimniecisko darbību</a:t>
            </a:r>
          </a:p>
        </p:txBody>
      </p:sp>
    </p:spTree>
    <p:extLst>
      <p:ext uri="{BB962C8B-B14F-4D97-AF65-F5344CB8AC3E}">
        <p14:creationId xmlns:p14="http://schemas.microsoft.com/office/powerpoint/2010/main" val="1417632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Ja stājos PVN maksātāju reģistrā 2025.gadā, bet 2026.gadā īstenoju vēl vienu darījumu virs 50 000, vai tad man jāturpina sniegt atskaites arī visu 2027.gadu? Vai iespējamas PVN atskaites pa ceturkšņiem? </a:t>
            </a:r>
            <a:endParaRPr lang="lv-LV" sz="2000"/>
          </a:p>
        </p:txBody>
      </p:sp>
    </p:spTree>
    <p:extLst>
      <p:ext uri="{BB962C8B-B14F-4D97-AF65-F5344CB8AC3E}">
        <p14:creationId xmlns:p14="http://schemas.microsoft.com/office/powerpoint/2010/main" val="3734182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Vai PVN maksātāju uzskaitē esošai privātpersonai  IIN jāmaksā arī no saņemtā PVN nodokļa ?</a:t>
            </a:r>
            <a:endParaRPr lang="lv-LV" sz="2000"/>
          </a:p>
        </p:txBody>
      </p:sp>
    </p:spTree>
    <p:extLst>
      <p:ext uri="{BB962C8B-B14F-4D97-AF65-F5344CB8AC3E}">
        <p14:creationId xmlns:p14="http://schemas.microsoft.com/office/powerpoint/2010/main" val="112735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Vai 50 000 iekļaujamas summas pirms nodokļu nomaksas vai faktiski saņemtā?</a:t>
            </a:r>
            <a:endParaRPr lang="lv-LV" sz="2000"/>
          </a:p>
        </p:txBody>
      </p:sp>
    </p:spTree>
    <p:extLst>
      <p:ext uri="{BB962C8B-B14F-4D97-AF65-F5344CB8AC3E}">
        <p14:creationId xmlns:p14="http://schemas.microsoft.com/office/powerpoint/2010/main" val="3517644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1900" b="1"/>
          </a:p>
          <a:p>
            <a:r>
              <a:rPr lang="lv-LV" sz="1900">
                <a:latin typeface="+mn-lt"/>
                <a:cs typeface="Times New Roman" panose="02020603050405020304" pitchFamily="18" charset="0"/>
              </a:rPr>
              <a:t>Vajadzētu precizēt vai tik tiešām ir korekti uzskatīt par regulāru  saimniecisko darbību darījumu kad  vienā līgumā par vienu  īpašumu  tiek  iekļauti vairāki CA. Jo kā mēs zinām, tad cirsmas apliecinājumos tiek rakstītas pa nogabaliem, -  agrāk pirms CA valsts nodevas izmaiņām vienā (MK not . Nr. 82) CA varēja iekļaut kaut vai 100 rindiņas (nog.) tad tagad vienā CA neraksta vairāk par 1 - 4. rindiņām un attiecīgi ņemot ciršanas apliecinājumus īpašumā , kur ir vairāki mazi nogabali sanāk vesela virkne CA.</a:t>
            </a:r>
            <a:endParaRPr lang="lv-LV" sz="1900"/>
          </a:p>
        </p:txBody>
      </p:sp>
    </p:spTree>
    <p:extLst>
      <p:ext uri="{BB962C8B-B14F-4D97-AF65-F5344CB8AC3E}">
        <p14:creationId xmlns:p14="http://schemas.microsoft.com/office/powerpoint/2010/main" val="1118938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2024. gada decembrī pārdevu pēc sagatavoto materiālu daudzuma 3 cirsmas juridiskai personai, daļēju samaksu saņēmu uzreiz, bet galīgais norēķins paredzēts pēc cirsmas izstrādes, kas notiek ar ieņēmumiem 2025.gadā ( gala norēķins pēc izstrādes) man kā privātpersonai.</a:t>
            </a:r>
            <a:endParaRPr lang="lv-LV" sz="2000"/>
          </a:p>
        </p:txBody>
      </p:sp>
    </p:spTree>
    <p:extLst>
      <p:ext uri="{BB962C8B-B14F-4D97-AF65-F5344CB8AC3E}">
        <p14:creationId xmlns:p14="http://schemas.microsoft.com/office/powerpoint/2010/main" val="1845079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Jautājums par darījuma skaitu, ja privātpersona pārdod cirsmu 1 gada laikā vienā darījumā par 80 000 eur, un ir iznomājis zemi par 150 eur gadā, tad tie ir divi darījumi un jau ir jāreģistrējas?</a:t>
            </a:r>
            <a:endParaRPr lang="lv-LV" sz="2000"/>
          </a:p>
        </p:txBody>
      </p:sp>
    </p:spTree>
    <p:extLst>
      <p:ext uri="{BB962C8B-B14F-4D97-AF65-F5344CB8AC3E}">
        <p14:creationId xmlns:p14="http://schemas.microsoft.com/office/powerpoint/2010/main" val="774827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1700" b="1"/>
          </a:p>
          <a:p>
            <a:r>
              <a:rPr lang="lv-LV" sz="1700">
                <a:latin typeface="+mn-lt"/>
                <a:cs typeface="Times New Roman" panose="02020603050405020304" pitchFamily="18" charset="0"/>
              </a:rPr>
              <a:t>Radās neizpratne par regulāras saimnieciskās darbības pazīmju traktēšanas principiem, proti, regulāra saimnieciskā darbība ir, ja noslēgts viens līgums, bet vairāki apliecinājumi. Piemērs: vienā īpašumā vienam līgumpartnerim uz viena līguma pamata pārdodu ciršanas tiesības galvenajā vienlaidus cirtē, sanitārajā cirtē pēc sanitārā atzinuma, kopšanas cirtē jaunaudzē, kopšanas cirtē - kopā tie ir četri apliecinājumi. Vai šajā gadījumā, pārsniedzot 50000 EUR slieksni, tiešām būs jāreģistrējas PVN maksātāju reģistrā? Darījums taču viens!</a:t>
            </a:r>
            <a:endParaRPr lang="lv-LV" sz="1700"/>
          </a:p>
        </p:txBody>
      </p:sp>
    </p:spTree>
    <p:extLst>
      <p:ext uri="{BB962C8B-B14F-4D97-AF65-F5344CB8AC3E}">
        <p14:creationId xmlns:p14="http://schemas.microsoft.com/office/powerpoint/2010/main" val="4157974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1700" b="1"/>
          </a:p>
          <a:p>
            <a:r>
              <a:rPr lang="lv-LV" sz="1700">
                <a:latin typeface="+mn-lt"/>
                <a:cs typeface="Times New Roman" panose="02020603050405020304" pitchFamily="18" charset="0"/>
              </a:rPr>
              <a:t>Sakarā ar jauno PVN kārtību te tāds viens jautājums, par kuru vēl joprojām daudzi mežinieki strīdās, un nekur no VID skaidrojumi nav dzirdēti : -Vai ''bioloģikā aktīva" (šeit noteikti domāta situācija kad pārdod nekustamo īpašumu atsevišķi tiek pārdota zeme, atsevišķi uz tās augošais mežs, bet nevis kā ciršanas tiesības vai apaļie kokmateriāli, bet kā bioloģiskais aktīvs AM precizējums) pārdošana, ko praktizē daudzas firmas, ir pielīdzināms  ciršanas tiesību piešķiršanai gan IIN nodokļa izpratnē saistībā ar augoša meža darījumiem, attiecīgi vai/kā uz  PVN nodokli tas arī attiecas/attieksies?</a:t>
            </a:r>
            <a:endParaRPr lang="lv-LV" sz="1700"/>
          </a:p>
        </p:txBody>
      </p:sp>
    </p:spTree>
    <p:extLst>
      <p:ext uri="{BB962C8B-B14F-4D97-AF65-F5344CB8AC3E}">
        <p14:creationId xmlns:p14="http://schemas.microsoft.com/office/powerpoint/2010/main" val="957436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Ir viena cirsma, kurā ir vairāki ciršanas apliecinājumi, noslēgts par to viens līgums, īpašnieks saņem vienu iepirkuma aktu gadā par cirsmas darījumu. Vai tā ir saimnieciskā darbība PVN likuma izpratnē?</a:t>
            </a:r>
            <a:endParaRPr lang="lv-LV" sz="2000"/>
          </a:p>
        </p:txBody>
      </p:sp>
    </p:spTree>
    <p:extLst>
      <p:ext uri="{BB962C8B-B14F-4D97-AF65-F5344CB8AC3E}">
        <p14:creationId xmlns:p14="http://schemas.microsoft.com/office/powerpoint/2010/main" val="3344880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Īpašnieks ir reģistrējies kā PVN maksātājs ar 1. martu 2025.g. , jo viņam ir viens apaļkoku līgums gadā ar vienu pircēju, kur iepirkuma akts 80 000 eiro ir martā 2025. gadā.</a:t>
            </a:r>
            <a:endParaRPr lang="lv-LV" sz="2000"/>
          </a:p>
        </p:txBody>
      </p:sp>
    </p:spTree>
    <p:extLst>
      <p:ext uri="{BB962C8B-B14F-4D97-AF65-F5344CB8AC3E}">
        <p14:creationId xmlns:p14="http://schemas.microsoft.com/office/powerpoint/2010/main" val="171576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A3FCFBA-220A-584E-2024-5B4EAAF6E496}"/>
              </a:ext>
            </a:extLst>
          </p:cNvPr>
          <p:cNvGraphicFramePr>
            <a:graphicFrameLocks noGrp="1"/>
          </p:cNvGraphicFramePr>
          <p:nvPr>
            <p:extLst>
              <p:ext uri="{D42A27DB-BD31-4B8C-83A1-F6EECF244321}">
                <p14:modId xmlns:p14="http://schemas.microsoft.com/office/powerpoint/2010/main" val="4034831940"/>
              </p:ext>
            </p:extLst>
          </p:nvPr>
        </p:nvGraphicFramePr>
        <p:xfrm>
          <a:off x="975558" y="240272"/>
          <a:ext cx="8940799" cy="6350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29666124"/>
                    </a:ext>
                  </a:extLst>
                </a:gridCol>
                <a:gridCol w="4876799">
                  <a:extLst>
                    <a:ext uri="{9D8B030D-6E8A-4147-A177-3AD203B41FA5}">
                      <a16:colId xmlns:a16="http://schemas.microsoft.com/office/drawing/2014/main" val="725676096"/>
                    </a:ext>
                  </a:extLst>
                </a:gridCol>
              </a:tblGrid>
              <a:tr h="370840">
                <a:tc>
                  <a:txBody>
                    <a:bodyPr/>
                    <a:lstStyle/>
                    <a:p>
                      <a:pPr algn="ctr"/>
                      <a:r>
                        <a:rPr lang="lv-LV"/>
                        <a:t>PVN likums</a:t>
                      </a:r>
                      <a:endParaRPr lang="lv-LV" dirty="0"/>
                    </a:p>
                  </a:txBody>
                  <a:tcPr/>
                </a:tc>
                <a:tc>
                  <a:txBody>
                    <a:bodyPr/>
                    <a:lstStyle/>
                    <a:p>
                      <a:pPr algn="ctr"/>
                      <a:r>
                        <a:rPr lang="lv-LV"/>
                        <a:t>IIN likums</a:t>
                      </a:r>
                      <a:endParaRPr lang="lv-LV" dirty="0"/>
                    </a:p>
                  </a:txBody>
                  <a:tcPr/>
                </a:tc>
                <a:extLst>
                  <a:ext uri="{0D108BD9-81ED-4DB2-BD59-A6C34878D82A}">
                    <a16:rowId xmlns:a16="http://schemas.microsoft.com/office/drawing/2014/main" val="3157563853"/>
                  </a:ext>
                </a:extLst>
              </a:tr>
              <a:tr h="370840">
                <a:tc>
                  <a:txBody>
                    <a:bodyPr/>
                    <a:lstStyle/>
                    <a:p>
                      <a:r>
                        <a:rPr lang="lv-LV"/>
                        <a:t>Nosaka darbības, kas apliekamas ar nodokli (PVN)</a:t>
                      </a:r>
                      <a:endParaRPr lang="lv-LV" dirty="0"/>
                    </a:p>
                  </a:txBody>
                  <a:tcPr/>
                </a:tc>
                <a:tc>
                  <a:txBody>
                    <a:bodyPr/>
                    <a:lstStyle/>
                    <a:p>
                      <a:r>
                        <a:rPr lang="lv-LV" sz="1800" kern="1200">
                          <a:solidFill>
                            <a:schemeClr val="dk1"/>
                          </a:solidFill>
                          <a:effectLst/>
                          <a:latin typeface="+mn-lt"/>
                          <a:ea typeface="+mn-ea"/>
                          <a:cs typeface="+mn-cs"/>
                        </a:rPr>
                        <a:t>Nosaka ienākumu aplikšanu ar nodokli (IIN)</a:t>
                      </a:r>
                      <a:endParaRPr lang="lv-LV" dirty="0"/>
                    </a:p>
                  </a:txBody>
                  <a:tcPr/>
                </a:tc>
                <a:extLst>
                  <a:ext uri="{0D108BD9-81ED-4DB2-BD59-A6C34878D82A}">
                    <a16:rowId xmlns:a16="http://schemas.microsoft.com/office/drawing/2014/main" val="4043793600"/>
                  </a:ext>
                </a:extLst>
              </a:tr>
              <a:tr h="370840">
                <a:tc>
                  <a:txBody>
                    <a:bodyPr/>
                    <a:lstStyle/>
                    <a:p>
                      <a:r>
                        <a:rPr lang="lv-LV" b="1"/>
                        <a:t>Saimnieciskā darbība:</a:t>
                      </a:r>
                      <a:endParaRPr lang="lv-LV"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a:t>Saimnieciskā darbība:</a:t>
                      </a:r>
                      <a:endParaRPr lang="lv-LV" b="1" dirty="0"/>
                    </a:p>
                  </a:txBody>
                  <a:tcPr/>
                </a:tc>
                <a:extLst>
                  <a:ext uri="{0D108BD9-81ED-4DB2-BD59-A6C34878D82A}">
                    <a16:rowId xmlns:a16="http://schemas.microsoft.com/office/drawing/2014/main" val="1978299258"/>
                  </a:ext>
                </a:extLst>
              </a:tr>
              <a:tr h="370840">
                <a:tc>
                  <a:txBody>
                    <a:bodyPr/>
                    <a:lstStyle/>
                    <a:p>
                      <a:r>
                        <a:rPr lang="lv-LV" sz="1600"/>
                        <a:t>Saimnieciskā darbība ir jebkura sistemātiska, patstāvīga darbība par atlīdzību</a:t>
                      </a:r>
                    </a:p>
                    <a:p>
                      <a:endParaRPr lang="lv-LV" sz="1600"/>
                    </a:p>
                    <a:p>
                      <a:r>
                        <a:rPr lang="lv-LV" sz="1600"/>
                        <a:t>Īpašuma izmantošanu nolūkā sistemātiski gūt no tā ienākumus uzskata par saimniecisko darbību</a:t>
                      </a:r>
                      <a:endParaRPr lang="lv-LV" sz="1600" dirty="0"/>
                    </a:p>
                  </a:txBody>
                  <a:tcPr/>
                </a:tc>
                <a:tc>
                  <a:txBody>
                    <a:bodyPr/>
                    <a:lstStyle/>
                    <a:p>
                      <a:r>
                        <a:rPr lang="lv-LV" sz="1600" b="0" i="0" kern="1200">
                          <a:solidFill>
                            <a:schemeClr val="dk1"/>
                          </a:solidFill>
                          <a:effectLst/>
                          <a:latin typeface="+mn-lt"/>
                          <a:ea typeface="+mn-ea"/>
                          <a:cs typeface="+mn-cs"/>
                        </a:rPr>
                        <a:t>Jebkura darbība, kas vērsta uz preču ražošanu, darbu izpildi, tirdzniecību un pakalpojumu sniegšanu par atlīdzību</a:t>
                      </a:r>
                    </a:p>
                    <a:p>
                      <a:endParaRPr lang="lv-LV" sz="1600" b="0" i="0" kern="1200">
                        <a:solidFill>
                          <a:schemeClr val="dk1"/>
                        </a:solidFill>
                        <a:effectLst/>
                        <a:latin typeface="+mn-lt"/>
                        <a:ea typeface="+mn-ea"/>
                        <a:cs typeface="+mn-cs"/>
                      </a:endParaRPr>
                    </a:p>
                    <a:p>
                      <a:r>
                        <a:rPr lang="lv-LV" sz="1600"/>
                        <a:t>Saimnieciskā darbība, ja tā atbilst vienam no šādiem kritērijiem:</a:t>
                      </a:r>
                    </a:p>
                    <a:p>
                      <a:endParaRPr lang="lv-LV" sz="1600"/>
                    </a:p>
                    <a:p>
                      <a:r>
                        <a:rPr lang="lv-LV" sz="1600"/>
                        <a:t>1) darījumu regularitāte un sistemātiskums (trīs un vairāk darījumi taksācijas periodā vai pieci un vairāk darījumi trijos taksācijas periodos)</a:t>
                      </a:r>
                    </a:p>
                    <a:p>
                      <a:endParaRPr lang="lv-LV" sz="1600"/>
                    </a:p>
                    <a:p>
                      <a:r>
                        <a:rPr lang="lv-LV" sz="1600"/>
                        <a:t>2) ieņēmumi no darījuma pārsniedz 14 229, izņemot ienākumus no personīgā īpašuma atsavināšanas atbilstoši šā IIN likuma 9.panta pirmās daļas 19.</a:t>
                      </a:r>
                      <a:r>
                        <a:rPr lang="lv-LV" sz="1600" baseline="30000"/>
                        <a:t>2</a:t>
                      </a:r>
                      <a:r>
                        <a:rPr lang="lv-LV" sz="1600"/>
                        <a:t> punktam</a:t>
                      </a:r>
                    </a:p>
                    <a:p>
                      <a:endParaRPr lang="lv-LV" sz="1600"/>
                    </a:p>
                    <a:p>
                      <a:r>
                        <a:rPr lang="lv-LV" sz="1600"/>
                        <a:t>3) darbības ekonomiskā būtība vai personas īpašumā esošo lietu apjoms norāda uz sistemātisku darbību ar mērķi gūt atlīdzību</a:t>
                      </a:r>
                      <a:endParaRPr lang="lv-LV" sz="1600" dirty="0"/>
                    </a:p>
                  </a:txBody>
                  <a:tcPr/>
                </a:tc>
                <a:extLst>
                  <a:ext uri="{0D108BD9-81ED-4DB2-BD59-A6C34878D82A}">
                    <a16:rowId xmlns:a16="http://schemas.microsoft.com/office/drawing/2014/main" val="3707418280"/>
                  </a:ext>
                </a:extLst>
              </a:tr>
            </a:tbl>
          </a:graphicData>
        </a:graphic>
      </p:graphicFrame>
    </p:spTree>
    <p:extLst>
      <p:ext uri="{BB962C8B-B14F-4D97-AF65-F5344CB8AC3E}">
        <p14:creationId xmlns:p14="http://schemas.microsoft.com/office/powerpoint/2010/main" val="2552017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1700" b="1"/>
          </a:p>
          <a:p>
            <a:r>
              <a:rPr lang="lv-LV" sz="1700">
                <a:latin typeface="+mn-lt"/>
                <a:cs typeface="Times New Roman" panose="02020603050405020304" pitchFamily="18" charset="0"/>
              </a:rPr>
              <a:t>Īpašnieks ir reģistrējies kā PVN maksātājs ar 1. martu 2025.g. , jo viņam ir viens apaļkoku līgums gadā ar vienu pircēju, kur iepirkuma akts 80 000 eiro ir martā 2025. gadā.</a:t>
            </a:r>
          </a:p>
          <a:p>
            <a:r>
              <a:rPr lang="lv-LV" sz="1700">
                <a:latin typeface="+mn-lt"/>
                <a:cs typeface="Times New Roman" panose="02020603050405020304" pitchFamily="18" charset="0"/>
              </a:rPr>
              <a:t>2.1.Sajā gadījumā PVN reģistrācijas periods būs no 01.03.2025. līdz 31.12.2025.? </a:t>
            </a:r>
          </a:p>
          <a:p>
            <a:r>
              <a:rPr lang="lv-LV" sz="1700">
                <a:latin typeface="+mn-lt"/>
                <a:cs typeface="Times New Roman" panose="02020603050405020304" pitchFamily="18" charset="0"/>
              </a:rPr>
              <a:t>2.2.Ja šis īpašnieks pārdod savu personīgo auto 2025. gada jūlijā, vai auto pārdošana ir ar PVN apliekams darījums?  Īpašniekam nav reģistrēta saimnieciskā darbība (IIN izpratnē).</a:t>
            </a:r>
          </a:p>
        </p:txBody>
      </p:sp>
    </p:spTree>
    <p:extLst>
      <p:ext uri="{BB962C8B-B14F-4D97-AF65-F5344CB8AC3E}">
        <p14:creationId xmlns:p14="http://schemas.microsoft.com/office/powerpoint/2010/main" val="1460457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1629751" y="934327"/>
            <a:ext cx="8924392" cy="1058275"/>
          </a:xfrm>
        </p:spPr>
        <p:txBody>
          <a:bodyPr>
            <a:normAutofit/>
          </a:bodyPr>
          <a:lstStyle/>
          <a:p>
            <a:pPr algn="ctr"/>
            <a:r>
              <a:rPr lang="lv-LV" dirty="0"/>
              <a:t>Jautājumi</a:t>
            </a:r>
            <a:endParaRPr lang="lv-LV" dirty="0">
              <a:latin typeface="+mn-lt"/>
            </a:endParaRPr>
          </a:p>
        </p:txBody>
      </p:sp>
      <p:sp>
        <p:nvSpPr>
          <p:cNvPr id="14" name="Freeform: Shape 1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1941207" y="2752316"/>
            <a:ext cx="8309586" cy="2756848"/>
          </a:xfrm>
        </p:spPr>
        <p:txBody>
          <a:bodyPr>
            <a:normAutofit/>
          </a:bodyPr>
          <a:lstStyle/>
          <a:p>
            <a:pPr marL="342900" indent="-342900">
              <a:buFont typeface="Wingdings" panose="05000000000000000000" pitchFamily="2" charset="2"/>
              <a:buChar char="Ø"/>
            </a:pPr>
            <a:endParaRPr lang="en-US" sz="2000" b="1"/>
          </a:p>
          <a:p>
            <a:r>
              <a:rPr lang="lv-LV" sz="2000">
                <a:latin typeface="+mn-lt"/>
                <a:cs typeface="Times New Roman" panose="02020603050405020304" pitchFamily="18" charset="0"/>
              </a:rPr>
              <a:t>Fiziskā persona ir reģistrējusi saimniecisko darbību -dzīvokļu noma, kur gadā ienākums ir 30000 eiro. Šī persona 2025. gada jūlijā pārdod cirsmu par 80000 eiro. Vai šajā situācijā fiziskai personai ir jāreģistrējas par PVN maksātāju?  Te cirsmas pārdošanai ir gadījuma raksturs (viens darījums gadā), darījums nepārprotami atšķiras no nodokļa (IIN) maksātāja veiktās saimnieciskās darbības veida.</a:t>
            </a:r>
          </a:p>
        </p:txBody>
      </p:sp>
    </p:spTree>
    <p:extLst>
      <p:ext uri="{BB962C8B-B14F-4D97-AF65-F5344CB8AC3E}">
        <p14:creationId xmlns:p14="http://schemas.microsoft.com/office/powerpoint/2010/main" val="2503022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669579-674A-4723-8384-BF95728FBC05}"/>
              </a:ext>
            </a:extLst>
          </p:cNvPr>
          <p:cNvSpPr>
            <a:spLocks noGrp="1"/>
          </p:cNvSpPr>
          <p:nvPr>
            <p:ph type="title"/>
          </p:nvPr>
        </p:nvSpPr>
        <p:spPr/>
        <p:txBody>
          <a:bodyPr/>
          <a:lstStyle/>
          <a:p>
            <a:r>
              <a:rPr lang="lv-LV" dirty="0"/>
              <a:t>Pieraksties VID jaunumu vēstulēm!</a:t>
            </a:r>
          </a:p>
        </p:txBody>
      </p:sp>
      <p:sp>
        <p:nvSpPr>
          <p:cNvPr id="2" name="Content Placeholder 1">
            <a:extLst>
              <a:ext uri="{FF2B5EF4-FFF2-40B4-BE49-F238E27FC236}">
                <a16:creationId xmlns:a16="http://schemas.microsoft.com/office/drawing/2014/main" id="{9B58AAFF-42E2-4692-A3C6-FBB6D272636F}"/>
              </a:ext>
            </a:extLst>
          </p:cNvPr>
          <p:cNvSpPr>
            <a:spLocks noGrp="1"/>
          </p:cNvSpPr>
          <p:nvPr>
            <p:ph idx="1"/>
          </p:nvPr>
        </p:nvSpPr>
        <p:spPr>
          <a:xfrm>
            <a:off x="438705" y="1825625"/>
            <a:ext cx="10515600" cy="4351338"/>
          </a:xfrm>
        </p:spPr>
        <p:txBody>
          <a:bodyPr>
            <a:normAutofit/>
          </a:bodyPr>
          <a:lstStyle/>
          <a:p>
            <a:r>
              <a:rPr lang="lv-LV" sz="2400" dirty="0"/>
              <a:t>Regulāri apkopota informācija par praktiski noderīgajiem jaunumiem un aktuālajiem VID semināriem Tavā e-pastā.</a:t>
            </a:r>
          </a:p>
          <a:p>
            <a:endParaRPr lang="lv-LV" dirty="0"/>
          </a:p>
          <a:p>
            <a:endParaRPr lang="lv-LV" dirty="0"/>
          </a:p>
          <a:p>
            <a:r>
              <a:rPr lang="lv-LV" dirty="0"/>
              <a:t>Pierakstīties vēstulēm iespējams </a:t>
            </a:r>
            <a:r>
              <a:rPr lang="lv-LV" dirty="0">
                <a:hlinkClick r:id="rId2"/>
              </a:rPr>
              <a:t>www.vid.gov.lv</a:t>
            </a:r>
            <a:r>
              <a:rPr lang="lv-LV" dirty="0"/>
              <a:t> pirmajā lapā</a:t>
            </a:r>
          </a:p>
          <a:p>
            <a:endParaRPr lang="lv-LV" sz="2400" dirty="0"/>
          </a:p>
          <a:p>
            <a:endParaRPr lang="lv-LV" sz="2400" dirty="0"/>
          </a:p>
        </p:txBody>
      </p:sp>
      <p:pic>
        <p:nvPicPr>
          <p:cNvPr id="4" name="Picture 3">
            <a:extLst>
              <a:ext uri="{FF2B5EF4-FFF2-40B4-BE49-F238E27FC236}">
                <a16:creationId xmlns:a16="http://schemas.microsoft.com/office/drawing/2014/main" id="{964B1BB1-BAA0-6D7F-41A6-F92E0E35814E}"/>
              </a:ext>
            </a:extLst>
          </p:cNvPr>
          <p:cNvPicPr>
            <a:picLocks noChangeAspect="1"/>
          </p:cNvPicPr>
          <p:nvPr/>
        </p:nvPicPr>
        <p:blipFill rotWithShape="1">
          <a:blip r:embed="rId3"/>
          <a:srcRect l="927" t="39700" r="1152" b="40971"/>
          <a:stretch/>
        </p:blipFill>
        <p:spPr>
          <a:xfrm>
            <a:off x="126714" y="3965825"/>
            <a:ext cx="11938571" cy="1325563"/>
          </a:xfrm>
          <a:prstGeom prst="rect">
            <a:avLst/>
          </a:prstGeom>
        </p:spPr>
      </p:pic>
    </p:spTree>
    <p:extLst>
      <p:ext uri="{BB962C8B-B14F-4D97-AF65-F5344CB8AC3E}">
        <p14:creationId xmlns:p14="http://schemas.microsoft.com/office/powerpoint/2010/main" val="2884062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duotone>
              <a:schemeClr val="accent5">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3DCA5F-F414-40FF-AE7E-DBD5D8ABE6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70904" y="2323475"/>
            <a:ext cx="3319223" cy="3191879"/>
          </a:xfrm>
          <a:prstGeom prst="rect">
            <a:avLst/>
          </a:prstGeom>
        </p:spPr>
      </p:pic>
    </p:spTree>
    <p:extLst>
      <p:ext uri="{BB962C8B-B14F-4D97-AF65-F5344CB8AC3E}">
        <p14:creationId xmlns:p14="http://schemas.microsoft.com/office/powerpoint/2010/main" val="33795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A3FCFBA-220A-584E-2024-5B4EAAF6E496}"/>
              </a:ext>
            </a:extLst>
          </p:cNvPr>
          <p:cNvGraphicFramePr>
            <a:graphicFrameLocks noGrp="1"/>
          </p:cNvGraphicFramePr>
          <p:nvPr>
            <p:extLst>
              <p:ext uri="{D42A27DB-BD31-4B8C-83A1-F6EECF244321}">
                <p14:modId xmlns:p14="http://schemas.microsoft.com/office/powerpoint/2010/main" val="177258603"/>
              </p:ext>
            </p:extLst>
          </p:nvPr>
        </p:nvGraphicFramePr>
        <p:xfrm>
          <a:off x="975558" y="240272"/>
          <a:ext cx="8940799" cy="439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29666124"/>
                    </a:ext>
                  </a:extLst>
                </a:gridCol>
                <a:gridCol w="4876799">
                  <a:extLst>
                    <a:ext uri="{9D8B030D-6E8A-4147-A177-3AD203B41FA5}">
                      <a16:colId xmlns:a16="http://schemas.microsoft.com/office/drawing/2014/main" val="725676096"/>
                    </a:ext>
                  </a:extLst>
                </a:gridCol>
              </a:tblGrid>
              <a:tr h="370840">
                <a:tc>
                  <a:txBody>
                    <a:bodyPr/>
                    <a:lstStyle/>
                    <a:p>
                      <a:pPr algn="ctr"/>
                      <a:r>
                        <a:rPr lang="lv-LV" dirty="0"/>
                        <a:t>PVN likums</a:t>
                      </a:r>
                    </a:p>
                  </a:txBody>
                  <a:tcPr/>
                </a:tc>
                <a:tc>
                  <a:txBody>
                    <a:bodyPr/>
                    <a:lstStyle/>
                    <a:p>
                      <a:pPr algn="ctr"/>
                      <a:r>
                        <a:rPr lang="lv-LV" dirty="0"/>
                        <a:t>IIN likums</a:t>
                      </a:r>
                    </a:p>
                  </a:txBody>
                  <a:tcPr/>
                </a:tc>
                <a:extLst>
                  <a:ext uri="{0D108BD9-81ED-4DB2-BD59-A6C34878D82A}">
                    <a16:rowId xmlns:a16="http://schemas.microsoft.com/office/drawing/2014/main" val="3157563853"/>
                  </a:ext>
                </a:extLst>
              </a:tr>
              <a:tr h="370840">
                <a:tc>
                  <a:txBody>
                    <a:bodyPr/>
                    <a:lstStyle/>
                    <a:p>
                      <a:pPr algn="ctr"/>
                      <a:r>
                        <a:rPr lang="lv-LV" dirty="0"/>
                        <a:t>Nav izņēmumu</a:t>
                      </a:r>
                    </a:p>
                  </a:txBody>
                  <a:tcPr/>
                </a:tc>
                <a:tc>
                  <a:txBody>
                    <a:bodyPr/>
                    <a:lstStyle/>
                    <a:p>
                      <a:pPr algn="l"/>
                      <a:r>
                        <a:rPr lang="lv-LV" sz="1800" kern="1200" dirty="0">
                          <a:solidFill>
                            <a:schemeClr val="dk1"/>
                          </a:solidFill>
                          <a:latin typeface="+mn-lt"/>
                          <a:ea typeface="+mn-ea"/>
                          <a:cs typeface="+mn-cs"/>
                        </a:rPr>
                        <a:t>Fiziskās personas ienākuma gūšana no kapitāla un </a:t>
                      </a:r>
                      <a:r>
                        <a:rPr lang="lv-LV" sz="1800" b="1" kern="1200" dirty="0">
                          <a:solidFill>
                            <a:schemeClr val="dk1"/>
                          </a:solidFill>
                          <a:latin typeface="+mn-lt"/>
                          <a:ea typeface="+mn-ea"/>
                          <a:cs typeface="+mn-cs"/>
                        </a:rPr>
                        <a:t>ienākuma gūšana no fiziskās personas īpašumā esoša augoša meža atsavināšanas izciršanai un tajā iegūto kokmateriālu atsavināšanas nav kvalificējama par saimniecisko darbību</a:t>
                      </a:r>
                      <a:r>
                        <a:rPr lang="lv-LV" sz="1800" kern="1200" dirty="0">
                          <a:solidFill>
                            <a:schemeClr val="dk1"/>
                          </a:solidFill>
                          <a:latin typeface="+mn-lt"/>
                          <a:ea typeface="+mn-ea"/>
                          <a:cs typeface="+mn-cs"/>
                        </a:rPr>
                        <a:t>, ja izdevumi, kas saistīti ar šā ienākuma gūšanu, nav atzīti par saimnieciskās darbības izdevumiem</a:t>
                      </a:r>
                    </a:p>
                  </a:txBody>
                  <a:tcPr/>
                </a:tc>
                <a:extLst>
                  <a:ext uri="{0D108BD9-81ED-4DB2-BD59-A6C34878D82A}">
                    <a16:rowId xmlns:a16="http://schemas.microsoft.com/office/drawing/2014/main" val="4043793600"/>
                  </a:ext>
                </a:extLst>
              </a:tr>
              <a:tr h="370840">
                <a:tc>
                  <a:txBody>
                    <a:bodyPr/>
                    <a:lstStyle/>
                    <a:p>
                      <a:pPr algn="ctr"/>
                      <a:endParaRPr lang="lv-LV" b="1" dirty="0"/>
                    </a:p>
                    <a:p>
                      <a:pPr algn="ctr"/>
                      <a:r>
                        <a:rPr lang="lv-LV" b="1" dirty="0"/>
                        <a:t>Akcentē darījumus</a:t>
                      </a:r>
                    </a:p>
                    <a:p>
                      <a:pPr algn="ctr"/>
                      <a:endParaRPr lang="lv-LV" b="1" dirty="0"/>
                    </a:p>
                    <a:p>
                      <a:pPr algn="ctr"/>
                      <a:endParaRPr lang="lv-LV" b="1" dirty="0"/>
                    </a:p>
                  </a:txBody>
                  <a:tcPr/>
                </a:tc>
                <a:tc>
                  <a:txBody>
                    <a:bodyPr/>
                    <a:lstStyle/>
                    <a:p>
                      <a:pPr algn="l"/>
                      <a:endParaRPr lang="lv-LV" sz="1800" b="1" kern="1200" dirty="0">
                        <a:solidFill>
                          <a:schemeClr val="dk1"/>
                        </a:solidFill>
                        <a:latin typeface="+mn-lt"/>
                        <a:ea typeface="+mn-ea"/>
                        <a:cs typeface="+mn-cs"/>
                      </a:endParaRPr>
                    </a:p>
                    <a:p>
                      <a:pPr algn="l"/>
                      <a:r>
                        <a:rPr lang="lv-LV" sz="1800" b="1" kern="1200" dirty="0">
                          <a:solidFill>
                            <a:schemeClr val="dk1"/>
                          </a:solidFill>
                          <a:latin typeface="+mn-lt"/>
                          <a:ea typeface="+mn-ea"/>
                          <a:cs typeface="+mn-cs"/>
                        </a:rPr>
                        <a:t>Fokusējas uz personas ienākumiem</a:t>
                      </a:r>
                    </a:p>
                  </a:txBody>
                  <a:tcPr/>
                </a:tc>
                <a:extLst>
                  <a:ext uri="{0D108BD9-81ED-4DB2-BD59-A6C34878D82A}">
                    <a16:rowId xmlns:a16="http://schemas.microsoft.com/office/drawing/2014/main" val="1587949361"/>
                  </a:ext>
                </a:extLst>
              </a:tr>
            </a:tbl>
          </a:graphicData>
        </a:graphic>
      </p:graphicFrame>
    </p:spTree>
    <p:extLst>
      <p:ext uri="{BB962C8B-B14F-4D97-AF65-F5344CB8AC3E}">
        <p14:creationId xmlns:p14="http://schemas.microsoft.com/office/powerpoint/2010/main" val="325840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365125"/>
            <a:ext cx="8347745" cy="1325563"/>
          </a:xfrm>
        </p:spPr>
        <p:txBody>
          <a:bodyPr/>
          <a:lstStyle/>
          <a:p>
            <a:r>
              <a:rPr lang="lv-LV" dirty="0"/>
              <a:t>Saimnieciskā darbība</a:t>
            </a: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776056" y="1541539"/>
            <a:ext cx="10515600" cy="4450997"/>
          </a:xfrm>
        </p:spPr>
        <p:txBody>
          <a:bodyPr>
            <a:noAutofit/>
          </a:bodyPr>
          <a:lstStyle/>
          <a:p>
            <a:r>
              <a:rPr lang="lv-LV" dirty="0"/>
              <a:t>S</a:t>
            </a:r>
            <a:r>
              <a:rPr lang="lv-LV" sz="2400" dirty="0"/>
              <a:t>istemātiska, patstāvīga darbība par atlīdzību</a:t>
            </a:r>
          </a:p>
          <a:p>
            <a:r>
              <a:rPr lang="lv-LV" dirty="0"/>
              <a:t>Kā arī </a:t>
            </a:r>
            <a:r>
              <a:rPr lang="lv-LV" sz="2400" dirty="0"/>
              <a:t>īpašuma izmantošana nolūkā sistemātiski gūt no tā ienākumus</a:t>
            </a:r>
          </a:p>
          <a:p>
            <a:endParaRPr lang="lv-LV" dirty="0"/>
          </a:p>
          <a:p>
            <a:r>
              <a:rPr lang="lv-LV" b="1" dirty="0"/>
              <a:t>Kritēriji</a:t>
            </a:r>
            <a:r>
              <a:rPr lang="lv-LV" dirty="0"/>
              <a:t>:</a:t>
            </a:r>
          </a:p>
          <a:p>
            <a:pPr marL="342900" indent="-342900">
              <a:buFont typeface="Arial" panose="020B0604020202020204" pitchFamily="34" charset="0"/>
              <a:buChar char="•"/>
            </a:pPr>
            <a:r>
              <a:rPr lang="lv-LV" dirty="0"/>
              <a:t>divi darījumi 12 mēnešu periodā</a:t>
            </a:r>
          </a:p>
          <a:p>
            <a:pPr marL="342900" indent="-342900">
              <a:buFont typeface="Arial" panose="020B0604020202020204" pitchFamily="34" charset="0"/>
              <a:buChar char="•"/>
            </a:pPr>
            <a:r>
              <a:rPr lang="lv-LV" dirty="0"/>
              <a:t>ieinteresētā persona sāk aktīvas meža pārvaldīšanas darbības, izmantojot līdzekļus, kas ir līdzīgi tiem, kurus iegulda ražotājs, tirgotājs vai pakalpojumu sniedzējs </a:t>
            </a:r>
          </a:p>
          <a:p>
            <a:pPr marL="342900" indent="-342900">
              <a:buFont typeface="Arial" panose="020B0604020202020204" pitchFamily="34" charset="0"/>
              <a:buChar char="•"/>
            </a:pPr>
            <a:r>
              <a:rPr lang="lv-LV" dirty="0"/>
              <a:t>arī vienu kokmateriālu piegādi var uzskatīt par darījumu, kas veikts saimnieciskās darbības ietvaros, ja tiek veiktas aktīvas darbības un ieguldījumi, lai nodrošinātu šo kokmateriālu pārdošanu</a:t>
            </a:r>
          </a:p>
          <a:p>
            <a:endParaRPr lang="lv-LV" sz="2400" dirty="0"/>
          </a:p>
        </p:txBody>
      </p:sp>
    </p:spTree>
    <p:extLst>
      <p:ext uri="{BB962C8B-B14F-4D97-AF65-F5344CB8AC3E}">
        <p14:creationId xmlns:p14="http://schemas.microsoft.com/office/powerpoint/2010/main" val="194810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04672" y="1412489"/>
            <a:ext cx="2871095" cy="2127124"/>
          </a:xfrm>
        </p:spPr>
        <p:txBody>
          <a:bodyPr vert="horz" lIns="91440" tIns="45720" rIns="91440" bIns="45720" rtlCol="0" anchor="t">
            <a:normAutofit fontScale="90000"/>
          </a:bodyPr>
          <a:lstStyle/>
          <a:p>
            <a:r>
              <a:rPr lang="en-US" sz="3600" kern="1200" dirty="0" err="1">
                <a:solidFill>
                  <a:schemeClr val="bg1"/>
                </a:solidFill>
                <a:latin typeface="+mj-lt"/>
                <a:ea typeface="+mj-ea"/>
                <a:cs typeface="+mj-cs"/>
              </a:rPr>
              <a:t>Kādas</a:t>
            </a:r>
            <a:r>
              <a:rPr lang="en-US" sz="3600" kern="1200" dirty="0">
                <a:solidFill>
                  <a:schemeClr val="bg1"/>
                </a:solidFill>
                <a:latin typeface="+mj-lt"/>
                <a:ea typeface="+mj-ea"/>
                <a:cs typeface="+mj-cs"/>
              </a:rPr>
              <a:t> personas </a:t>
            </a:r>
            <a:r>
              <a:rPr lang="en-US" sz="3600" kern="1200" dirty="0" err="1">
                <a:solidFill>
                  <a:schemeClr val="bg1"/>
                </a:solidFill>
                <a:latin typeface="+mj-lt"/>
                <a:ea typeface="+mj-ea"/>
                <a:cs typeface="+mj-cs"/>
              </a:rPr>
              <a:t>reģistrē</a:t>
            </a:r>
            <a:r>
              <a:rPr lang="lv-LV" sz="3600" kern="1200" dirty="0">
                <a:solidFill>
                  <a:schemeClr val="bg1"/>
                </a:solidFill>
                <a:latin typeface="+mj-lt"/>
                <a:ea typeface="+mj-ea"/>
                <a:cs typeface="+mj-cs"/>
              </a:rPr>
              <a:t> PVN maksātāju reģistrā</a:t>
            </a:r>
            <a:endParaRPr lang="en-US" sz="3600" kern="1200" dirty="0">
              <a:solidFill>
                <a:schemeClr val="bg1"/>
              </a:solidFill>
              <a:latin typeface="+mj-lt"/>
              <a:ea typeface="+mj-ea"/>
              <a:cs typeface="+mj-cs"/>
            </a:endParaRPr>
          </a:p>
        </p:txBody>
      </p:sp>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5198992" y="1412489"/>
            <a:ext cx="5102003" cy="4363844"/>
          </a:xfrm>
        </p:spPr>
        <p:txBody>
          <a:bodyPr vert="horz" lIns="91440" tIns="45720" rIns="91440" bIns="45720" rtlCol="0">
            <a:normAutofit/>
          </a:bodyPr>
          <a:lstStyle/>
          <a:p>
            <a:pPr marL="342900" indent="-228600">
              <a:buFont typeface="Arial" panose="020B0604020202020204" pitchFamily="34" charset="0"/>
              <a:buChar char="•"/>
            </a:pPr>
            <a:r>
              <a:rPr lang="en-US" sz="2000" dirty="0" err="1">
                <a:solidFill>
                  <a:schemeClr val="tx1"/>
                </a:solidFill>
                <a:latin typeface="+mn-lt"/>
                <a:ea typeface="+mn-ea"/>
              </a:rPr>
              <a:t>fiziskas</a:t>
            </a:r>
            <a:r>
              <a:rPr lang="en-US" sz="2000" dirty="0">
                <a:solidFill>
                  <a:schemeClr val="tx1"/>
                </a:solidFill>
                <a:latin typeface="+mn-lt"/>
                <a:ea typeface="+mn-ea"/>
              </a:rPr>
              <a:t> personas</a:t>
            </a:r>
          </a:p>
          <a:p>
            <a:pPr marL="342900" indent="-228600">
              <a:buFont typeface="Arial" panose="020B0604020202020204" pitchFamily="34" charset="0"/>
              <a:buChar char="•"/>
            </a:pPr>
            <a:r>
              <a:rPr lang="en-US" sz="2000" dirty="0" err="1">
                <a:solidFill>
                  <a:schemeClr val="tx1"/>
                </a:solidFill>
                <a:latin typeface="+mn-lt"/>
                <a:ea typeface="+mn-ea"/>
              </a:rPr>
              <a:t>juridiskas</a:t>
            </a:r>
            <a:r>
              <a:rPr lang="en-US" sz="2000" dirty="0">
                <a:solidFill>
                  <a:schemeClr val="tx1"/>
                </a:solidFill>
                <a:latin typeface="+mn-lt"/>
                <a:ea typeface="+mn-ea"/>
              </a:rPr>
              <a:t> personas</a:t>
            </a:r>
          </a:p>
          <a:p>
            <a:pPr marL="342900" indent="-228600">
              <a:buFont typeface="Arial" panose="020B0604020202020204" pitchFamily="34" charset="0"/>
              <a:buChar char="•"/>
            </a:pPr>
            <a:r>
              <a:rPr lang="en-US" sz="2000" dirty="0" err="1">
                <a:solidFill>
                  <a:schemeClr val="tx1"/>
                </a:solidFill>
                <a:latin typeface="+mn-lt"/>
                <a:ea typeface="+mn-ea"/>
              </a:rPr>
              <a:t>personālsabiedrības</a:t>
            </a:r>
            <a:endParaRPr lang="en-US" sz="2000" dirty="0">
              <a:solidFill>
                <a:schemeClr val="tx1"/>
              </a:solidFill>
              <a:latin typeface="+mn-lt"/>
              <a:ea typeface="+mn-ea"/>
            </a:endParaRPr>
          </a:p>
          <a:p>
            <a:pPr marL="342900" indent="-228600">
              <a:buFont typeface="Arial" panose="020B0604020202020204" pitchFamily="34" charset="0"/>
              <a:buChar char="•"/>
            </a:pPr>
            <a:r>
              <a:rPr lang="en-US" sz="2000" dirty="0" err="1">
                <a:solidFill>
                  <a:schemeClr val="tx1"/>
                </a:solidFill>
                <a:latin typeface="+mn-lt"/>
                <a:ea typeface="+mn-ea"/>
              </a:rPr>
              <a:t>personu</a:t>
            </a:r>
            <a:r>
              <a:rPr lang="en-US" sz="2000" dirty="0">
                <a:solidFill>
                  <a:schemeClr val="tx1"/>
                </a:solidFill>
                <a:latin typeface="+mn-lt"/>
                <a:ea typeface="+mn-ea"/>
              </a:rPr>
              <a:t> </a:t>
            </a:r>
            <a:r>
              <a:rPr lang="en-US" sz="2000" dirty="0" err="1">
                <a:solidFill>
                  <a:schemeClr val="tx1"/>
                </a:solidFill>
                <a:latin typeface="+mn-lt"/>
                <a:ea typeface="+mn-ea"/>
              </a:rPr>
              <a:t>grupu</a:t>
            </a:r>
            <a:r>
              <a:rPr lang="en-US" sz="2000" dirty="0">
                <a:solidFill>
                  <a:schemeClr val="tx1"/>
                </a:solidFill>
                <a:latin typeface="+mn-lt"/>
                <a:ea typeface="+mn-ea"/>
              </a:rPr>
              <a:t> </a:t>
            </a:r>
            <a:r>
              <a:rPr lang="en-US" sz="2000" dirty="0" err="1">
                <a:solidFill>
                  <a:schemeClr val="tx1"/>
                </a:solidFill>
                <a:latin typeface="+mn-lt"/>
                <a:ea typeface="+mn-ea"/>
              </a:rPr>
              <a:t>pilnvarotu</a:t>
            </a:r>
            <a:r>
              <a:rPr lang="en-US" sz="2000" dirty="0">
                <a:solidFill>
                  <a:schemeClr val="tx1"/>
                </a:solidFill>
                <a:latin typeface="+mn-lt"/>
                <a:ea typeface="+mn-ea"/>
              </a:rPr>
              <a:t> </a:t>
            </a:r>
            <a:r>
              <a:rPr lang="en-US" sz="2000" dirty="0" err="1">
                <a:solidFill>
                  <a:schemeClr val="tx1"/>
                </a:solidFill>
                <a:latin typeface="+mn-lt"/>
                <a:ea typeface="+mn-ea"/>
              </a:rPr>
              <a:t>fizisko</a:t>
            </a:r>
            <a:r>
              <a:rPr lang="en-US" sz="2000" dirty="0">
                <a:solidFill>
                  <a:schemeClr val="tx1"/>
                </a:solidFill>
                <a:latin typeface="+mn-lt"/>
                <a:ea typeface="+mn-ea"/>
              </a:rPr>
              <a:t> </a:t>
            </a:r>
            <a:r>
              <a:rPr lang="en-US" sz="2000" dirty="0" err="1">
                <a:solidFill>
                  <a:schemeClr val="tx1"/>
                </a:solidFill>
                <a:latin typeface="+mn-lt"/>
                <a:ea typeface="+mn-ea"/>
              </a:rPr>
              <a:t>personu</a:t>
            </a:r>
            <a:endParaRPr lang="en-US" sz="2000" dirty="0">
              <a:solidFill>
                <a:schemeClr val="tx1"/>
              </a:solidFill>
              <a:latin typeface="+mn-lt"/>
              <a:ea typeface="+mn-ea"/>
            </a:endParaRPr>
          </a:p>
          <a:p>
            <a:pPr marL="342900" indent="-228600">
              <a:buFont typeface="Arial" panose="020B0604020202020204" pitchFamily="34" charset="0"/>
              <a:buChar char="•"/>
            </a:pPr>
            <a:r>
              <a:rPr lang="en-US" sz="2000" dirty="0">
                <a:solidFill>
                  <a:schemeClr val="tx1"/>
                </a:solidFill>
                <a:latin typeface="+mn-lt"/>
                <a:ea typeface="+mn-ea"/>
              </a:rPr>
              <a:t>PVN </a:t>
            </a:r>
            <a:r>
              <a:rPr lang="en-US" sz="2000" dirty="0" err="1">
                <a:solidFill>
                  <a:schemeClr val="tx1"/>
                </a:solidFill>
                <a:latin typeface="+mn-lt"/>
                <a:ea typeface="+mn-ea"/>
              </a:rPr>
              <a:t>grupu</a:t>
            </a:r>
            <a:endParaRPr lang="en-US" sz="2000" dirty="0">
              <a:solidFill>
                <a:schemeClr val="tx1"/>
              </a:solidFill>
              <a:latin typeface="+mn-lt"/>
              <a:ea typeface="+mn-ea"/>
            </a:endParaRPr>
          </a:p>
          <a:p>
            <a:pPr marL="342900" indent="-228600">
              <a:buFont typeface="Arial" panose="020B0604020202020204" pitchFamily="34" charset="0"/>
              <a:buChar char="•"/>
            </a:pPr>
            <a:r>
              <a:rPr lang="en-US" sz="2000" dirty="0" err="1">
                <a:solidFill>
                  <a:schemeClr val="tx1"/>
                </a:solidFill>
                <a:latin typeface="+mn-lt"/>
                <a:ea typeface="+mn-ea"/>
              </a:rPr>
              <a:t>fiskālo</a:t>
            </a:r>
            <a:r>
              <a:rPr lang="en-US" sz="2000" dirty="0">
                <a:solidFill>
                  <a:schemeClr val="tx1"/>
                </a:solidFill>
                <a:latin typeface="+mn-lt"/>
                <a:ea typeface="+mn-ea"/>
              </a:rPr>
              <a:t> </a:t>
            </a:r>
            <a:r>
              <a:rPr lang="en-US" sz="2000" dirty="0" err="1">
                <a:solidFill>
                  <a:schemeClr val="tx1"/>
                </a:solidFill>
                <a:latin typeface="+mn-lt"/>
                <a:ea typeface="+mn-ea"/>
              </a:rPr>
              <a:t>pārstāvi</a:t>
            </a:r>
            <a:endParaRPr lang="en-US" sz="2000" dirty="0">
              <a:solidFill>
                <a:schemeClr val="tx1"/>
              </a:solidFill>
              <a:latin typeface="+mn-lt"/>
              <a:ea typeface="+mn-ea"/>
            </a:endParaRPr>
          </a:p>
          <a:p>
            <a:pPr marL="342900" indent="-228600">
              <a:buFont typeface="Arial" panose="020B0604020202020204" pitchFamily="34" charset="0"/>
              <a:buChar char="•"/>
            </a:pPr>
            <a:r>
              <a:rPr lang="en-US" sz="2000" dirty="0" err="1">
                <a:solidFill>
                  <a:schemeClr val="tx1"/>
                </a:solidFill>
                <a:latin typeface="+mn-lt"/>
                <a:ea typeface="+mn-ea"/>
              </a:rPr>
              <a:t>citas</a:t>
            </a:r>
            <a:r>
              <a:rPr lang="en-US" sz="2000" dirty="0">
                <a:solidFill>
                  <a:schemeClr val="tx1"/>
                </a:solidFill>
                <a:latin typeface="+mn-lt"/>
                <a:ea typeface="+mn-ea"/>
              </a:rPr>
              <a:t> </a:t>
            </a:r>
            <a:r>
              <a:rPr lang="en-US" sz="2000" dirty="0" err="1">
                <a:solidFill>
                  <a:schemeClr val="tx1"/>
                </a:solidFill>
                <a:latin typeface="+mn-lt"/>
                <a:ea typeface="+mn-ea"/>
              </a:rPr>
              <a:t>dalībvalsts</a:t>
            </a:r>
            <a:r>
              <a:rPr lang="en-US" sz="2000" dirty="0">
                <a:solidFill>
                  <a:schemeClr val="tx1"/>
                </a:solidFill>
                <a:latin typeface="+mn-lt"/>
                <a:ea typeface="+mn-ea"/>
              </a:rPr>
              <a:t> </a:t>
            </a:r>
            <a:r>
              <a:rPr lang="en-US" sz="2000" dirty="0" err="1">
                <a:solidFill>
                  <a:schemeClr val="tx1"/>
                </a:solidFill>
                <a:latin typeface="+mn-lt"/>
                <a:ea typeface="+mn-ea"/>
              </a:rPr>
              <a:t>vai</a:t>
            </a:r>
            <a:r>
              <a:rPr lang="en-US" sz="2000" dirty="0">
                <a:solidFill>
                  <a:schemeClr val="tx1"/>
                </a:solidFill>
                <a:latin typeface="+mn-lt"/>
                <a:ea typeface="+mn-ea"/>
              </a:rPr>
              <a:t> </a:t>
            </a:r>
            <a:r>
              <a:rPr lang="en-US" sz="2000" dirty="0" err="1">
                <a:solidFill>
                  <a:schemeClr val="tx1"/>
                </a:solidFill>
                <a:latin typeface="+mn-lt"/>
                <a:ea typeface="+mn-ea"/>
              </a:rPr>
              <a:t>trešās</a:t>
            </a:r>
            <a:r>
              <a:rPr lang="en-US" sz="2000" dirty="0">
                <a:solidFill>
                  <a:schemeClr val="tx1"/>
                </a:solidFill>
                <a:latin typeface="+mn-lt"/>
                <a:ea typeface="+mn-ea"/>
              </a:rPr>
              <a:t> </a:t>
            </a:r>
            <a:r>
              <a:rPr lang="en-US" sz="2000" dirty="0" err="1">
                <a:solidFill>
                  <a:schemeClr val="tx1"/>
                </a:solidFill>
                <a:latin typeface="+mn-lt"/>
                <a:ea typeface="+mn-ea"/>
              </a:rPr>
              <a:t>valsts</a:t>
            </a:r>
            <a:r>
              <a:rPr lang="en-US" sz="2000" dirty="0">
                <a:solidFill>
                  <a:schemeClr val="tx1"/>
                </a:solidFill>
                <a:latin typeface="+mn-lt"/>
                <a:ea typeface="+mn-ea"/>
              </a:rPr>
              <a:t> </a:t>
            </a:r>
            <a:r>
              <a:rPr lang="en-US" sz="2000" dirty="0" err="1">
                <a:solidFill>
                  <a:schemeClr val="tx1"/>
                </a:solidFill>
                <a:latin typeface="+mn-lt"/>
                <a:ea typeface="+mn-ea"/>
              </a:rPr>
              <a:t>nodokļu</a:t>
            </a:r>
            <a:r>
              <a:rPr lang="en-US" sz="2000" dirty="0">
                <a:solidFill>
                  <a:schemeClr val="tx1"/>
                </a:solidFill>
                <a:latin typeface="+mn-lt"/>
                <a:ea typeface="+mn-ea"/>
              </a:rPr>
              <a:t> </a:t>
            </a:r>
            <a:r>
              <a:rPr lang="en-US" sz="2000" dirty="0" err="1">
                <a:solidFill>
                  <a:schemeClr val="tx1"/>
                </a:solidFill>
                <a:latin typeface="+mn-lt"/>
                <a:ea typeface="+mn-ea"/>
              </a:rPr>
              <a:t>maksātāju</a:t>
            </a:r>
            <a:r>
              <a:rPr lang="en-US" sz="2000" dirty="0">
                <a:solidFill>
                  <a:schemeClr val="tx1"/>
                </a:solidFill>
                <a:latin typeface="+mn-lt"/>
                <a:ea typeface="+mn-ea"/>
              </a:rPr>
              <a:t>/</a:t>
            </a:r>
            <a:r>
              <a:rPr lang="en-US" sz="2000" dirty="0" err="1">
                <a:solidFill>
                  <a:schemeClr val="tx1"/>
                </a:solidFill>
                <a:latin typeface="+mn-lt"/>
                <a:ea typeface="+mn-ea"/>
              </a:rPr>
              <a:t>pilnvaroto</a:t>
            </a:r>
            <a:r>
              <a:rPr lang="en-US" sz="2000" dirty="0">
                <a:solidFill>
                  <a:schemeClr val="tx1"/>
                </a:solidFill>
                <a:latin typeface="+mn-lt"/>
                <a:ea typeface="+mn-ea"/>
              </a:rPr>
              <a:t> </a:t>
            </a:r>
            <a:r>
              <a:rPr lang="en-US" sz="2000" dirty="0" err="1">
                <a:solidFill>
                  <a:schemeClr val="tx1"/>
                </a:solidFill>
                <a:latin typeface="+mn-lt"/>
                <a:ea typeface="+mn-ea"/>
              </a:rPr>
              <a:t>personu</a:t>
            </a:r>
            <a:r>
              <a:rPr lang="en-US" sz="2000" dirty="0">
                <a:solidFill>
                  <a:schemeClr val="tx1"/>
                </a:solidFill>
                <a:latin typeface="+mn-lt"/>
                <a:ea typeface="+mn-ea"/>
              </a:rPr>
              <a:t> </a:t>
            </a:r>
            <a:r>
              <a:rPr lang="en-US" sz="2000" dirty="0" err="1">
                <a:solidFill>
                  <a:schemeClr val="tx1"/>
                </a:solidFill>
                <a:latin typeface="+mn-lt"/>
                <a:ea typeface="+mn-ea"/>
              </a:rPr>
              <a:t>iekšzemē</a:t>
            </a:r>
            <a:endParaRPr lang="en-US" sz="2000" dirty="0">
              <a:solidFill>
                <a:schemeClr val="tx1"/>
              </a:solidFill>
              <a:latin typeface="+mn-lt"/>
              <a:ea typeface="+mn-ea"/>
            </a:endParaRPr>
          </a:p>
        </p:txBody>
      </p:sp>
      <p:sp>
        <p:nvSpPr>
          <p:cNvPr id="2" name="TextBox 1">
            <a:extLst>
              <a:ext uri="{FF2B5EF4-FFF2-40B4-BE49-F238E27FC236}">
                <a16:creationId xmlns:a16="http://schemas.microsoft.com/office/drawing/2014/main" id="{4B14BE20-E36D-858B-7772-AAD65F0FB7E8}"/>
              </a:ext>
            </a:extLst>
          </p:cNvPr>
          <p:cNvSpPr txBox="1"/>
          <p:nvPr/>
        </p:nvSpPr>
        <p:spPr>
          <a:xfrm>
            <a:off x="8571722" y="6149557"/>
            <a:ext cx="3620278" cy="531161"/>
          </a:xfrm>
          <a:prstGeom prst="rect">
            <a:avLst/>
          </a:prstGeom>
        </p:spPr>
        <p:txBody>
          <a:bodyPr vert="horz" lIns="91440" tIns="45720" rIns="91440" bIns="45720" rtlCol="0">
            <a:normAutofit/>
          </a:bodyPr>
          <a:lstStyle/>
          <a:p>
            <a:pPr>
              <a:lnSpc>
                <a:spcPct val="90000"/>
              </a:lnSpc>
              <a:spcAft>
                <a:spcPts val="600"/>
              </a:spcAft>
            </a:pPr>
            <a:r>
              <a:rPr lang="en-US" sz="2000" b="0" dirty="0"/>
              <a:t>56.panta </a:t>
            </a:r>
            <a:r>
              <a:rPr lang="en-US" sz="2000" dirty="0" err="1"/>
              <a:t>pirmā</a:t>
            </a:r>
            <a:r>
              <a:rPr lang="en-US" sz="2000" dirty="0"/>
              <a:t> </a:t>
            </a:r>
            <a:r>
              <a:rPr lang="en-US" sz="2000" b="0" dirty="0"/>
              <a:t>daļa</a:t>
            </a: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14451953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ID dizains">
  <a:themeElements>
    <a:clrScheme name="Custom 1">
      <a:dk1>
        <a:srgbClr val="001933"/>
      </a:dk1>
      <a:lt1>
        <a:sysClr val="window" lastClr="FFFFFF"/>
      </a:lt1>
      <a:dk2>
        <a:srgbClr val="000000"/>
      </a:dk2>
      <a:lt2>
        <a:srgbClr val="E7E6E6"/>
      </a:lt2>
      <a:accent1>
        <a:srgbClr val="002060"/>
      </a:accent1>
      <a:accent2>
        <a:srgbClr val="8496B0"/>
      </a:accent2>
      <a:accent3>
        <a:srgbClr val="A5A5A5"/>
      </a:accent3>
      <a:accent4>
        <a:srgbClr val="005390"/>
      </a:accent4>
      <a:accent5>
        <a:srgbClr val="0070C0"/>
      </a:accent5>
      <a:accent6>
        <a:srgbClr val="0033CC"/>
      </a:accent6>
      <a:hlink>
        <a:srgbClr val="0070C0"/>
      </a:hlink>
      <a:folHlink>
        <a:srgbClr val="0070C0"/>
      </a:folHlink>
    </a:clrScheme>
    <a:fontScheme name="VI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DDE0645366D59E45BA96CC80EFDEF072" ma:contentTypeVersion="0" ma:contentTypeDescription="Izveidot jaunu dokumentu." ma:contentTypeScope="" ma:versionID="94aea8467866f4ceede39d068e6c6b46">
  <xsd:schema xmlns:xsd="http://www.w3.org/2001/XMLSchema" xmlns:xs="http://www.w3.org/2001/XMLSchema" xmlns:p="http://schemas.microsoft.com/office/2006/metadata/properties" targetNamespace="http://schemas.microsoft.com/office/2006/metadata/properties" ma:root="true" ma:fieldsID="581127f1c84b3b7df754b6dd170f8f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41327E-E0A0-47A0-AF88-5C82927DE5FD}">
  <ds:schemaRefs>
    <ds:schemaRef ds:uri="http://schemas.microsoft.com/sharepoint/v3/contenttype/forms"/>
  </ds:schemaRefs>
</ds:datastoreItem>
</file>

<file path=customXml/itemProps2.xml><?xml version="1.0" encoding="utf-8"?>
<ds:datastoreItem xmlns:ds="http://schemas.openxmlformats.org/officeDocument/2006/customXml" ds:itemID="{770F5632-DF31-470E-8F78-2BFA71440BC4}">
  <ds:schemaRef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EED944F-29A3-4881-9DFA-AC74D63BB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2942</TotalTime>
  <Words>4130</Words>
  <Application>Microsoft Office PowerPoint</Application>
  <PresentationFormat>Widescreen</PresentationFormat>
  <Paragraphs>532</Paragraphs>
  <Slides>63</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Calibri</vt:lpstr>
      <vt:lpstr>Verdana</vt:lpstr>
      <vt:lpstr>Wingdings</vt:lpstr>
      <vt:lpstr>Arial</vt:lpstr>
      <vt:lpstr>VID dizains</vt:lpstr>
      <vt:lpstr>Kad jāreģistrējas PVN maksātāju reģistrā</vt:lpstr>
      <vt:lpstr>Nodokļa maksātājs un saimnieciskā darbība</vt:lpstr>
      <vt:lpstr>Nodokļa jeb PVN maksātājs</vt:lpstr>
      <vt:lpstr>Saimnieciskā darbība</vt:lpstr>
      <vt:lpstr>Fiziskā persona un PVN likums</vt:lpstr>
      <vt:lpstr>PowerPoint Presentation</vt:lpstr>
      <vt:lpstr>PowerPoint Presentation</vt:lpstr>
      <vt:lpstr>Saimnieciskā darbība</vt:lpstr>
      <vt:lpstr>Kādas personas reģistrē PVN maksātāju reģistrā</vt:lpstr>
      <vt:lpstr>Jāreģistrējas VID PVN maksātāju reģistrā </vt:lpstr>
      <vt:lpstr>50 000 euro sliekšņa aprēķins</vt:lpstr>
      <vt:lpstr>50 000 euro sliekšņa aprēķins</vt:lpstr>
      <vt:lpstr>50 000 euro sliekšņa aprēķins</vt:lpstr>
      <vt:lpstr>50 000 euro sliekšņa pārsniegums un PVN aprēķins</vt:lpstr>
      <vt:lpstr>Ja fiziska persona neveic saimniecisko darbību</vt:lpstr>
      <vt:lpstr>Piemērs</vt:lpstr>
      <vt:lpstr>Piemērs</vt:lpstr>
      <vt:lpstr>Reģistrācija PVN maksātāju reģistrā</vt:lpstr>
      <vt:lpstr>Atliktā reģistrācija</vt:lpstr>
      <vt:lpstr> PVN registrācijas iesnieguma iesniegšanas  termiņi </vt:lpstr>
      <vt:lpstr> </vt:lpstr>
      <vt:lpstr>Piemērs</vt:lpstr>
      <vt:lpstr> </vt:lpstr>
      <vt:lpstr>Piemērs</vt:lpstr>
      <vt:lpstr>  </vt:lpstr>
      <vt:lpstr> </vt:lpstr>
      <vt:lpstr> </vt:lpstr>
      <vt:lpstr>Piemērs</vt:lpstr>
      <vt:lpstr> </vt:lpstr>
      <vt:lpstr> </vt:lpstr>
      <vt:lpstr> </vt:lpstr>
      <vt:lpstr> </vt:lpstr>
      <vt:lpstr>Reģistrācija PVN maksātāju reģistrā uz noteiktu laiku </vt:lpstr>
      <vt:lpstr>  </vt:lpstr>
      <vt:lpstr>Piemērs</vt:lpstr>
      <vt:lpstr>  </vt:lpstr>
      <vt:lpstr>Kopsavilkums</vt:lpstr>
      <vt:lpstr>Kopsavilkums</vt:lpstr>
      <vt:lpstr>Kopsavilkums</vt:lpstr>
      <vt:lpstr>Kopsavilkums</vt:lpstr>
      <vt:lpstr>Kopsavilkums</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Jautājumi</vt:lpstr>
      <vt:lpstr>Pieraksties VID jaunumu vēstulēm!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Valsts ieņēmumu dienests</dc:creator>
  <cp:lastModifiedBy>Daiga Bereza</cp:lastModifiedBy>
  <cp:revision>107</cp:revision>
  <dcterms:created xsi:type="dcterms:W3CDTF">2021-01-15T13:13:07Z</dcterms:created>
  <dcterms:modified xsi:type="dcterms:W3CDTF">2025-01-07T05:50:49Z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0x010100DDE0645366D59E45BA96CC80EFDEF072</vt:lpwstr>
  </property>
</Properties>
</file>